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5"/>
  </p:sldMasterIdLst>
  <p:notesMasterIdLst>
    <p:notesMasterId r:id="rId157"/>
  </p:notesMasterIdLst>
  <p:sldIdLst>
    <p:sldId id="256" r:id="rId6"/>
    <p:sldId id="362" r:id="rId7"/>
    <p:sldId id="272" r:id="rId8"/>
    <p:sldId id="295" r:id="rId9"/>
    <p:sldId id="294" r:id="rId10"/>
    <p:sldId id="432" r:id="rId11"/>
    <p:sldId id="299" r:id="rId12"/>
    <p:sldId id="363" r:id="rId13"/>
    <p:sldId id="369" r:id="rId14"/>
    <p:sldId id="368" r:id="rId15"/>
    <p:sldId id="302" r:id="rId16"/>
    <p:sldId id="435" r:id="rId17"/>
    <p:sldId id="364" r:id="rId18"/>
    <p:sldId id="304" r:id="rId19"/>
    <p:sldId id="394" r:id="rId20"/>
    <p:sldId id="431" r:id="rId21"/>
    <p:sldId id="366" r:id="rId22"/>
    <p:sldId id="446" r:id="rId23"/>
    <p:sldId id="367" r:id="rId24"/>
    <p:sldId id="447" r:id="rId25"/>
    <p:sldId id="370" r:id="rId26"/>
    <p:sldId id="306" r:id="rId27"/>
    <p:sldId id="311" r:id="rId28"/>
    <p:sldId id="307" r:id="rId29"/>
    <p:sldId id="371" r:id="rId30"/>
    <p:sldId id="372" r:id="rId31"/>
    <p:sldId id="315" r:id="rId32"/>
    <p:sldId id="330" r:id="rId33"/>
    <p:sldId id="317" r:id="rId34"/>
    <p:sldId id="436" r:id="rId35"/>
    <p:sldId id="438" r:id="rId36"/>
    <p:sldId id="318" r:id="rId37"/>
    <p:sldId id="448" r:id="rId38"/>
    <p:sldId id="486" r:id="rId39"/>
    <p:sldId id="437" r:id="rId40"/>
    <p:sldId id="373" r:id="rId41"/>
    <p:sldId id="320" r:id="rId42"/>
    <p:sldId id="453" r:id="rId43"/>
    <p:sldId id="442" r:id="rId44"/>
    <p:sldId id="440" r:id="rId45"/>
    <p:sldId id="374" r:id="rId46"/>
    <p:sldId id="452" r:id="rId47"/>
    <p:sldId id="487" r:id="rId48"/>
    <p:sldId id="321" r:id="rId49"/>
    <p:sldId id="322" r:id="rId50"/>
    <p:sldId id="439" r:id="rId51"/>
    <p:sldId id="375" r:id="rId52"/>
    <p:sldId id="324" r:id="rId53"/>
    <p:sldId id="325" r:id="rId54"/>
    <p:sldId id="326" r:id="rId55"/>
    <p:sldId id="376" r:id="rId56"/>
    <p:sldId id="449" r:id="rId57"/>
    <p:sldId id="333" r:id="rId58"/>
    <p:sldId id="336" r:id="rId59"/>
    <p:sldId id="377" r:id="rId60"/>
    <p:sldId id="378" r:id="rId61"/>
    <p:sldId id="327" r:id="rId62"/>
    <p:sldId id="455" r:id="rId63"/>
    <p:sldId id="328" r:id="rId64"/>
    <p:sldId id="331" r:id="rId65"/>
    <p:sldId id="444" r:id="rId66"/>
    <p:sldId id="445" r:id="rId67"/>
    <p:sldId id="380" r:id="rId68"/>
    <p:sldId id="443" r:id="rId69"/>
    <p:sldId id="332" r:id="rId70"/>
    <p:sldId id="472" r:id="rId71"/>
    <p:sldId id="337" r:id="rId72"/>
    <p:sldId id="473" r:id="rId73"/>
    <p:sldId id="338" r:id="rId74"/>
    <p:sldId id="339" r:id="rId75"/>
    <p:sldId id="379" r:id="rId76"/>
    <p:sldId id="450" r:id="rId77"/>
    <p:sldId id="451" r:id="rId78"/>
    <p:sldId id="458" r:id="rId79"/>
    <p:sldId id="381" r:id="rId80"/>
    <p:sldId id="384" r:id="rId81"/>
    <p:sldId id="385" r:id="rId82"/>
    <p:sldId id="386" r:id="rId83"/>
    <p:sldId id="457" r:id="rId84"/>
    <p:sldId id="387" r:id="rId85"/>
    <p:sldId id="389" r:id="rId86"/>
    <p:sldId id="459" r:id="rId87"/>
    <p:sldId id="454" r:id="rId88"/>
    <p:sldId id="382" r:id="rId89"/>
    <p:sldId id="383" r:id="rId90"/>
    <p:sldId id="465" r:id="rId91"/>
    <p:sldId id="474" r:id="rId92"/>
    <p:sldId id="391" r:id="rId93"/>
    <p:sldId id="390" r:id="rId94"/>
    <p:sldId id="395" r:id="rId95"/>
    <p:sldId id="461" r:id="rId96"/>
    <p:sldId id="396" r:id="rId97"/>
    <p:sldId id="397" r:id="rId98"/>
    <p:sldId id="398" r:id="rId99"/>
    <p:sldId id="460" r:id="rId100"/>
    <p:sldId id="399" r:id="rId101"/>
    <p:sldId id="466" r:id="rId102"/>
    <p:sldId id="467" r:id="rId103"/>
    <p:sldId id="468" r:id="rId104"/>
    <p:sldId id="469" r:id="rId105"/>
    <p:sldId id="349" r:id="rId106"/>
    <p:sldId id="352" r:id="rId107"/>
    <p:sldId id="355" r:id="rId108"/>
    <p:sldId id="351" r:id="rId109"/>
    <p:sldId id="353" r:id="rId110"/>
    <p:sldId id="354" r:id="rId111"/>
    <p:sldId id="356" r:id="rId112"/>
    <p:sldId id="357" r:id="rId113"/>
    <p:sldId id="470" r:id="rId114"/>
    <p:sldId id="471" r:id="rId115"/>
    <p:sldId id="400" r:id="rId116"/>
    <p:sldId id="402" r:id="rId117"/>
    <p:sldId id="358" r:id="rId118"/>
    <p:sldId id="403" r:id="rId119"/>
    <p:sldId id="408" r:id="rId120"/>
    <p:sldId id="409" r:id="rId121"/>
    <p:sldId id="410" r:id="rId122"/>
    <p:sldId id="464" r:id="rId123"/>
    <p:sldId id="361" r:id="rId124"/>
    <p:sldId id="462" r:id="rId125"/>
    <p:sldId id="392" r:id="rId126"/>
    <p:sldId id="393" r:id="rId127"/>
    <p:sldId id="411" r:id="rId128"/>
    <p:sldId id="421" r:id="rId129"/>
    <p:sldId id="420" r:id="rId130"/>
    <p:sldId id="422" r:id="rId131"/>
    <p:sldId id="423" r:id="rId132"/>
    <p:sldId id="412" r:id="rId133"/>
    <p:sldId id="413" r:id="rId134"/>
    <p:sldId id="488" r:id="rId135"/>
    <p:sldId id="425" r:id="rId136"/>
    <p:sldId id="477" r:id="rId137"/>
    <p:sldId id="478" r:id="rId138"/>
    <p:sldId id="414" r:id="rId139"/>
    <p:sldId id="482" r:id="rId140"/>
    <p:sldId id="483" r:id="rId141"/>
    <p:sldId id="484" r:id="rId142"/>
    <p:sldId id="418" r:id="rId143"/>
    <p:sldId id="426" r:id="rId144"/>
    <p:sldId id="428" r:id="rId145"/>
    <p:sldId id="416" r:id="rId146"/>
    <p:sldId id="417" r:id="rId147"/>
    <p:sldId id="429" r:id="rId148"/>
    <p:sldId id="430" r:id="rId149"/>
    <p:sldId id="479" r:id="rId150"/>
    <p:sldId id="480" r:id="rId151"/>
    <p:sldId id="481" r:id="rId152"/>
    <p:sldId id="485" r:id="rId153"/>
    <p:sldId id="433" r:id="rId154"/>
    <p:sldId id="434" r:id="rId155"/>
    <p:sldId id="290" r:id="rId156"/>
  </p:sldIdLst>
  <p:sldSz cx="12192000" cy="6858000"/>
  <p:notesSz cx="6858000" cy="9144000"/>
  <p:embeddedFontLst>
    <p:embeddedFont>
      <p:font typeface="Myriad Pro Light Cond" panose="020B0406030403020204" charset="0"/>
      <p:regular r:id="rId158"/>
      <p:bold r:id="rId159"/>
      <p:italic r:id="rId160"/>
      <p:boldItalic r:id="rId161"/>
    </p:embeddedFont>
    <p:embeddedFont>
      <p:font typeface="Myriad Pro" panose="020B0503030403020204" charset="0"/>
      <p:regular r:id="rId162"/>
      <p:bold r:id="rId163"/>
      <p:italic r:id="rId164"/>
      <p:boldItalic r:id="rId165"/>
    </p:embeddedFont>
    <p:embeddedFont>
      <p:font typeface="Calibri" panose="020F0502020204030204" pitchFamily="34" charset="0"/>
      <p:regular r:id="rId166"/>
      <p:bold r:id="rId167"/>
      <p:italic r:id="rId168"/>
      <p:boldItalic r:id="rId169"/>
    </p:embeddedFont>
    <p:embeddedFont>
      <p:font typeface="Myriad Pro SemiExt" panose="020B0505030403020204" charset="0"/>
      <p:regular r:id="rId170"/>
      <p:bold r:id="rId171"/>
      <p:italic r:id="rId172"/>
      <p:boldItalic r:id="rId173"/>
    </p:embeddedFont>
    <p:embeddedFont>
      <p:font typeface="Tahoma" panose="020B0604030504040204" pitchFamily="34" charset="0"/>
      <p:regular r:id="rId174"/>
      <p:bold r:id="rId17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FF33CC"/>
    <a:srgbClr val="262626"/>
    <a:srgbClr val="007AC2"/>
    <a:srgbClr val="00206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1567" autoAdjust="0"/>
  </p:normalViewPr>
  <p:slideViewPr>
    <p:cSldViewPr snapToGrid="0">
      <p:cViewPr varScale="1">
        <p:scale>
          <a:sx n="75" d="100"/>
          <a:sy n="75" d="100"/>
        </p:scale>
        <p:origin x="990" y="66"/>
      </p:cViewPr>
      <p:guideLst/>
    </p:cSldViewPr>
  </p:slideViewPr>
  <p:outlineViewPr>
    <p:cViewPr>
      <p:scale>
        <a:sx n="33" d="100"/>
        <a:sy n="33" d="100"/>
      </p:scale>
      <p:origin x="0" y="-1464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font" Target="fonts/font2.fntdata"/><Relationship Id="rId170" Type="http://schemas.openxmlformats.org/officeDocument/2006/relationships/font" Target="fonts/font13.fntdata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1.xml"/><Relationship Id="rId95" Type="http://schemas.openxmlformats.org/officeDocument/2006/relationships/slide" Target="slides/slide90.xml"/><Relationship Id="rId160" Type="http://schemas.openxmlformats.org/officeDocument/2006/relationships/font" Target="fonts/font3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font" Target="fonts/font14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font" Target="fonts/font4.fntdata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viewProps" Target="viewProps.xml"/><Relationship Id="rId172" Type="http://schemas.openxmlformats.org/officeDocument/2006/relationships/font" Target="fonts/font15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notesMaster" Target="notesMasters/notesMaster1.xml"/><Relationship Id="rId178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font" Target="fonts/font1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font" Target="fonts/font6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font" Target="fonts/font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font" Target="fonts/font17.fntdata"/><Relationship Id="rId179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font" Target="fonts/font7.fntdata"/><Relationship Id="rId169" Type="http://schemas.openxmlformats.org/officeDocument/2006/relationships/font" Target="fonts/font12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font" Target="fonts/font18.fntdata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font" Target="fonts/font8.fntdata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presProps" Target="presProps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font" Target="fonts/font9.fntdata"/><Relationship Id="rId1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EEE18-44CD-4B1E-9AD9-AFE817A32FEB}" type="datetimeFigureOut">
              <a:rPr lang="pt-BR" smtClean="0"/>
              <a:t>08/11/2017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62AD4-3F6A-4D89-9CDF-3BDB473E417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1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Capa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296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LAYOUT – VERSÃO WHITE</a:t>
            </a:r>
            <a:endParaRPr lang="pt-BR" b="1" dirty="0" smtClean="0">
              <a:solidFill>
                <a:srgbClr val="FF0000"/>
              </a:solidFill>
            </a:endParaRPr>
          </a:p>
          <a:p>
            <a:r>
              <a:rPr lang="pt-BR" sz="1200" b="0" baseline="0" dirty="0" smtClean="0"/>
              <a:t>Utilizar a fonte </a:t>
            </a:r>
            <a:r>
              <a:rPr lang="pt-BR" sz="1200" b="0" baseline="0" dirty="0" err="1" smtClean="0"/>
              <a:t>Myriad</a:t>
            </a:r>
            <a:r>
              <a:rPr lang="pt-BR" sz="1200" b="0" baseline="0" dirty="0" smtClean="0"/>
              <a:t> Pro, tamanho 18. Usar o espaço de texto sugerido para tornar a informação clara e objetiva.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524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758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000" dirty="0" smtClean="0"/>
              <a:t>Durante o acesso à memória, a MMU consulta uma tabela d</a:t>
            </a:r>
          </a:p>
          <a:p>
            <a:r>
              <a:rPr lang="pt-BR" sz="1000" dirty="0" smtClean="0"/>
              <a:t>e mapeamento (page table) e faz a conversão dos endereços virtuais do processos para os endereços físicos da RAM.</a:t>
            </a:r>
          </a:p>
          <a:p>
            <a:r>
              <a:rPr lang="pt-BR" sz="1000" b="0" dirty="0" smtClean="0"/>
              <a:t>MMU _ memory managemnet unit (CHIP)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 smtClean="0">
                <a:latin typeface="Myriad Pro SemiExt" panose="020B0505030403020204" charset="0"/>
              </a:rPr>
              <a:t>Os processos acessam a memória através de endereços virtuais de Memória ( CHIP MMU)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6560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top, free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syslog, dmesg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/etc/, /var/log/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/boot/, /proc/, /dev/, /sys/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4267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BSD – quase dominio publico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r>
              <a:rPr lang="pt-BR" b="1" dirty="0" smtClean="0">
                <a:solidFill>
                  <a:srgbClr val="FF0000"/>
                </a:solidFill>
              </a:rPr>
              <a:t>KVM ja vem no kernel do linux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5540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76402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 virtual RAM + SWAP, Residente fisica, Shared compartilhada com outros processos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088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482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/etc</a:t>
            </a:r>
            <a:r>
              <a:rPr lang="pt-BR" b="1" baseline="0" dirty="0" smtClean="0">
                <a:solidFill>
                  <a:srgbClr val="FF0000"/>
                </a:solidFill>
              </a:rPr>
              <a:t> – faz o papel do registry do windows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96348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smtClean="0">
                <a:solidFill>
                  <a:srgbClr val="FF0000"/>
                </a:solidFill>
              </a:rPr>
              <a:t>/etc</a:t>
            </a:r>
            <a:r>
              <a:rPr lang="pt-BR" b="1" baseline="0" smtClean="0">
                <a:solidFill>
                  <a:srgbClr val="FF0000"/>
                </a:solidFill>
              </a:rPr>
              <a:t> – faz o papel do registry do windows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3217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452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Detalhes de carregamento e Boot sao no proximo curso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Uma distribuicao pode utilizar outra como base , pacotes e ate aplicativos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2154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50283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9260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Segmentar o trafico de rede</a:t>
            </a:r>
          </a:p>
          <a:p>
            <a:endParaRPr lang="pt-BR" b="1" baseline="0" dirty="0" smtClean="0">
              <a:solidFill>
                <a:srgbClr val="FF0000"/>
              </a:solidFill>
            </a:endParaRP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2928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/etc</a:t>
            </a:r>
            <a:r>
              <a:rPr lang="pt-BR" b="1" baseline="0" dirty="0" smtClean="0">
                <a:solidFill>
                  <a:srgbClr val="FF0000"/>
                </a:solidFill>
              </a:rPr>
              <a:t> – faz o papel do registry do windows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1821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Segmentar o trafico de rede</a:t>
            </a:r>
          </a:p>
          <a:p>
            <a:endParaRPr lang="pt-BR" b="1" baseline="0" dirty="0" smtClean="0">
              <a:solidFill>
                <a:srgbClr val="FF0000"/>
              </a:solidFill>
            </a:endParaRP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77867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/etc</a:t>
            </a:r>
            <a:r>
              <a:rPr lang="pt-BR" b="1" baseline="0" dirty="0" smtClean="0">
                <a:solidFill>
                  <a:srgbClr val="FF0000"/>
                </a:solidFill>
              </a:rPr>
              <a:t> – faz o papel do registry do windows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71165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/etc</a:t>
            </a:r>
            <a:r>
              <a:rPr lang="pt-BR" b="1" baseline="0" dirty="0" smtClean="0">
                <a:solidFill>
                  <a:srgbClr val="FF0000"/>
                </a:solidFill>
              </a:rPr>
              <a:t> – faz o papel do registry do windows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35791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/etc</a:t>
            </a:r>
            <a:r>
              <a:rPr lang="pt-BR" b="1" baseline="0" dirty="0" smtClean="0">
                <a:solidFill>
                  <a:srgbClr val="FF0000"/>
                </a:solidFill>
              </a:rPr>
              <a:t> – faz o papel do registry do windows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8955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/etc</a:t>
            </a:r>
            <a:r>
              <a:rPr lang="pt-BR" b="1" baseline="0" dirty="0" smtClean="0">
                <a:solidFill>
                  <a:srgbClr val="FF0000"/>
                </a:solidFill>
              </a:rPr>
              <a:t> – faz o papel do registry do windows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8404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/etc</a:t>
            </a:r>
            <a:r>
              <a:rPr lang="pt-BR" b="1" baseline="0" dirty="0" smtClean="0">
                <a:solidFill>
                  <a:srgbClr val="FF0000"/>
                </a:solidFill>
              </a:rPr>
              <a:t> – faz o papel do registry do windows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412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Detalhes de carregamento e Boot sao no proximo curso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Uma distribuicao pode utilizar outra como base , pacotes e ate aplicativos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66586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/etc</a:t>
            </a:r>
            <a:r>
              <a:rPr lang="pt-BR" b="1" baseline="0" dirty="0" smtClean="0">
                <a:solidFill>
                  <a:srgbClr val="FF0000"/>
                </a:solidFill>
              </a:rPr>
              <a:t> – faz o papel do registry do windows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86088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71596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627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/group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id, who, w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03024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68439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/group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id, who, w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41693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/group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id, who, w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8606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/group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id, who, w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5082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1298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980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24498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28884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77837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37172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05262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49791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54152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11591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90654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41230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317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BSD – quase dominio publico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8116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34195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7961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/,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and Sticky Bit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-d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 -s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675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/,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and Sticky Bit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-d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 -s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77180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/,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and Sticky Bit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-d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 -s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98842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96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86207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25410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64593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Slide de assinatura,</a:t>
            </a:r>
            <a:r>
              <a:rPr lang="pt-BR" baseline="0" dirty="0" smtClean="0"/>
              <a:t> insira seus dados considerando os tamanhos e fontes propostas.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00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10911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52545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Slide de assinatura,</a:t>
            </a:r>
            <a:r>
              <a:rPr lang="pt-BR" baseline="0" dirty="0" smtClean="0"/>
              <a:t> insira seus dados considerando os tamanhos e fontes propostas.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379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947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79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67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08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Utilize</a:t>
            </a:r>
            <a:r>
              <a:rPr lang="pt-BR" baseline="0" dirty="0" smtClean="0"/>
              <a:t> este slide, quando realizar uma palestra para que o pública conheça um pouco sobre o palestrante.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056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883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50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Internet das coisas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503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BSD – quase dominio publico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463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BSD – quase dominio publico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r>
              <a:rPr lang="pt-BR" b="1" dirty="0" smtClean="0">
                <a:solidFill>
                  <a:srgbClr val="FF0000"/>
                </a:solidFill>
              </a:rPr>
              <a:t>KVM ja vem no kernel do linux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774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439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094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BSD – quase dominio publico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r>
              <a:rPr lang="pt-BR" b="1" dirty="0" smtClean="0">
                <a:solidFill>
                  <a:srgbClr val="FF0000"/>
                </a:solidFill>
              </a:rPr>
              <a:t>KVM ja vem no kernel do linux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848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345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Bash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Globbing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Quoting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47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Utilize</a:t>
            </a:r>
            <a:r>
              <a:rPr lang="pt-BR" baseline="0" dirty="0" smtClean="0"/>
              <a:t> este slide para apresentar todos os assuntos que for abordados durante sua apresentação.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125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Bash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Globbing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Quoting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475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Bash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Globbing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Quoting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997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Bash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Globbing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Quoting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794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43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560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859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0828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592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497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947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0313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648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3922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659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421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5768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0992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718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1776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987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04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Utilize</a:t>
            </a:r>
            <a:r>
              <a:rPr lang="pt-BR" baseline="0" dirty="0" smtClean="0"/>
              <a:t> este slide para apresentar todos os assuntos que for abordados durante sua apresentação.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011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9934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2363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996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6825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52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9736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4177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BSD – quase dominio publico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r>
              <a:rPr lang="pt-BR" b="1" dirty="0" smtClean="0">
                <a:solidFill>
                  <a:srgbClr val="FF0000"/>
                </a:solidFill>
              </a:rPr>
              <a:t>KVM ja vem no kernel do linux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361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BSD – quase dominio publico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r>
              <a:rPr lang="pt-BR" b="1" dirty="0" smtClean="0">
                <a:solidFill>
                  <a:srgbClr val="FF0000"/>
                </a:solidFill>
              </a:rPr>
              <a:t>KVM ja vem no kernel do linux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9583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120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Utilize</a:t>
            </a:r>
            <a:r>
              <a:rPr lang="pt-BR" baseline="0" dirty="0" smtClean="0"/>
              <a:t> este slide para apresentar todos os assuntos que for abordados durante sua apresentação.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748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5938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7118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-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4824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98143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4661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2503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3850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>
                <a:solidFill>
                  <a:srgbClr val="FF0000"/>
                </a:solidFill>
              </a:rPr>
              <a:t>EOF – pode ser qualquer string de caracteres</a:t>
            </a:r>
          </a:p>
          <a:p>
            <a:endParaRPr lang="pt-BR" b="0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8458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>
                <a:solidFill>
                  <a:srgbClr val="FF0000"/>
                </a:solidFill>
              </a:rPr>
              <a:t>EOF – pode ser qualquer string de caracteres</a:t>
            </a:r>
          </a:p>
          <a:p>
            <a:endParaRPr lang="pt-BR" b="0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805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BSD – quase dominio publico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17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0458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BSD – quase dominio publico</a:t>
            </a:r>
          </a:p>
          <a:p>
            <a:endParaRPr lang="pt-BR" b="1" dirty="0" smtClean="0">
              <a:solidFill>
                <a:srgbClr val="FF0000"/>
              </a:solidFill>
            </a:endParaRPr>
          </a:p>
          <a:p>
            <a:r>
              <a:rPr lang="pt-BR" b="1" dirty="0" smtClean="0">
                <a:solidFill>
                  <a:srgbClr val="FF0000"/>
                </a:solidFill>
              </a:rPr>
              <a:t>KVM ja vem no kernel do linux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803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4885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4338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503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9772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1262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Ls *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2026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382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8386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372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4253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361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9123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165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4222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2689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774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4863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dirty="0" smtClean="0"/>
              <a:t>Google</a:t>
            </a:r>
            <a:r>
              <a:rPr lang="pt-BR" sz="1200" b="0" baseline="0" dirty="0" smtClean="0"/>
              <a:t> eh uma otima fonte de consulta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6549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0275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42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LAYOUT – VERSÃO WHITE</a:t>
            </a:r>
            <a:endParaRPr lang="pt-BR" b="1" dirty="0" smtClean="0">
              <a:solidFill>
                <a:srgbClr val="FF0000"/>
              </a:solidFill>
            </a:endParaRPr>
          </a:p>
          <a:p>
            <a:r>
              <a:rPr lang="pt-BR" sz="1200" b="0" baseline="0" dirty="0" smtClean="0"/>
              <a:t>Utilizar a fonte </a:t>
            </a:r>
            <a:r>
              <a:rPr lang="pt-BR" sz="1200" b="0" baseline="0" dirty="0" err="1" smtClean="0"/>
              <a:t>Myriad</a:t>
            </a:r>
            <a:r>
              <a:rPr lang="pt-BR" sz="1200" b="0" baseline="0" dirty="0" smtClean="0"/>
              <a:t> Pro, tamanho 18. Usar o espaço de texto sugerido para tornar a informação clara e objetiva.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9597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0361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8691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218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3138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487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8665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OPÇÃO</a:t>
            </a:r>
            <a:r>
              <a:rPr lang="pt-BR" b="1" baseline="0" dirty="0" smtClean="0">
                <a:solidFill>
                  <a:srgbClr val="FF0000"/>
                </a:solidFill>
              </a:rPr>
              <a:t> 1 PARA </a:t>
            </a:r>
            <a:r>
              <a:rPr lang="pt-BR" b="1" dirty="0" smtClean="0">
                <a:solidFill>
                  <a:srgbClr val="FF0000"/>
                </a:solidFill>
              </a:rPr>
              <a:t>SLIDE DE TRANSIÇÃO</a:t>
            </a:r>
          </a:p>
          <a:p>
            <a:r>
              <a:rPr lang="pt-BR" dirty="0" smtClean="0"/>
              <a:t>A largura da barra azul</a:t>
            </a:r>
            <a:r>
              <a:rPr lang="pt-BR" baseline="0" dirty="0" smtClean="0"/>
              <a:t> deve acompanhar a largura da palavra de título. </a:t>
            </a:r>
            <a:r>
              <a:rPr lang="pt-BR" sz="1200" b="1" baseline="0" dirty="0" smtClean="0"/>
              <a:t>Não usar grandes títulos, utilize algo breve e objetivo.</a:t>
            </a:r>
          </a:p>
          <a:p>
            <a:r>
              <a:rPr lang="pt-BR" sz="1200" b="1" dirty="0" smtClean="0"/>
              <a:t>Importante:</a:t>
            </a:r>
            <a:r>
              <a:rPr lang="pt-BR" sz="1200" b="1" baseline="0" dirty="0" smtClean="0"/>
              <a:t> </a:t>
            </a:r>
            <a:r>
              <a:rPr lang="pt-BR" sz="1200" b="0" baseline="0" dirty="0" smtClean="0"/>
              <a:t>para copiar utilize CTRL+D</a:t>
            </a:r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6321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27066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8306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0000"/>
                </a:solidFill>
              </a:rPr>
              <a:t>-</a:t>
            </a:r>
          </a:p>
          <a:p>
            <a:endParaRPr lang="pt-BR" sz="1200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162AD4-3F6A-4D89-9CDF-3BDB473E4170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27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914400" y="6494106"/>
            <a:ext cx="4084653" cy="363894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933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beçalho da Seçã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654" y="0"/>
            <a:ext cx="2700346" cy="1027416"/>
          </a:xfrm>
          <a:prstGeom prst="rect">
            <a:avLst/>
          </a:prstGeom>
        </p:spPr>
      </p:pic>
      <p:sp>
        <p:nvSpPr>
          <p:cNvPr id="3" name="Retângulo 2"/>
          <p:cNvSpPr/>
          <p:nvPr userDrawn="1"/>
        </p:nvSpPr>
        <p:spPr>
          <a:xfrm>
            <a:off x="0" y="2502040"/>
            <a:ext cx="12192000" cy="435596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9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beçalho da Seçã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654" y="0"/>
            <a:ext cx="2700346" cy="1027416"/>
          </a:xfrm>
          <a:prstGeom prst="rect">
            <a:avLst/>
          </a:prstGeom>
        </p:spPr>
      </p:pic>
      <p:sp>
        <p:nvSpPr>
          <p:cNvPr id="3" name="Retângulo 2"/>
          <p:cNvSpPr/>
          <p:nvPr userDrawn="1"/>
        </p:nvSpPr>
        <p:spPr>
          <a:xfrm>
            <a:off x="0" y="1489668"/>
            <a:ext cx="426177" cy="3878664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466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beçalho da Seçã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654" y="0"/>
            <a:ext cx="2700346" cy="1027416"/>
          </a:xfrm>
          <a:prstGeom prst="rect">
            <a:avLst/>
          </a:prstGeom>
        </p:spPr>
      </p:pic>
      <p:sp>
        <p:nvSpPr>
          <p:cNvPr id="3" name="Retângulo 2"/>
          <p:cNvSpPr/>
          <p:nvPr userDrawn="1"/>
        </p:nvSpPr>
        <p:spPr>
          <a:xfrm>
            <a:off x="4033680" y="741872"/>
            <a:ext cx="426177" cy="5417387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5480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çã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7084666" y="0"/>
            <a:ext cx="5100637" cy="6858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pt-B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Myriad Pro" panose="020B0503030403020204" pitchFamily="34" charset="0"/>
              </a:rPr>
              <a:t>Insira uma foto aqui</a:t>
            </a:r>
            <a:endParaRPr lang="pt-BR" b="1" dirty="0">
              <a:solidFill>
                <a:schemeClr val="accent4">
                  <a:lumMod val="60000"/>
                  <a:lumOff val="40000"/>
                </a:schemeClr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654" y="0"/>
            <a:ext cx="2700346" cy="1027416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0" y="1489668"/>
            <a:ext cx="426177" cy="3878664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52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654" y="0"/>
            <a:ext cx="2700346" cy="1027416"/>
          </a:xfrm>
          <a:prstGeom prst="rect">
            <a:avLst/>
          </a:prstGeom>
        </p:spPr>
      </p:pic>
      <p:sp>
        <p:nvSpPr>
          <p:cNvPr id="3" name="Retângulo 2"/>
          <p:cNvSpPr/>
          <p:nvPr userDrawn="1"/>
        </p:nvSpPr>
        <p:spPr>
          <a:xfrm>
            <a:off x="0" y="0"/>
            <a:ext cx="3405673" cy="6857999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 userDrawn="1"/>
        </p:nvSpPr>
        <p:spPr>
          <a:xfrm>
            <a:off x="937726" y="2204204"/>
            <a:ext cx="1437209" cy="1437209"/>
          </a:xfrm>
          <a:prstGeom prst="ellipse">
            <a:avLst/>
          </a:prstGeom>
          <a:solidFill>
            <a:srgbClr val="002060"/>
          </a:solidFill>
          <a:ln w="857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935038" y="2204204"/>
            <a:ext cx="1439897" cy="1360929"/>
          </a:xfrm>
          <a:prstGeom prst="rect">
            <a:avLst/>
          </a:prstGeom>
        </p:spPr>
        <p:txBody>
          <a:bodyPr/>
          <a:lstStyle>
            <a:lvl1pPr algn="ctr">
              <a:defRPr sz="1800" b="1" baseline="0">
                <a:solidFill>
                  <a:srgbClr val="FFFF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pt-BR" dirty="0" smtClean="0"/>
              <a:t>Insira sua foto aqui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5823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abeçalho da Seçã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 userDrawn="1"/>
        </p:nvGrpSpPr>
        <p:grpSpPr>
          <a:xfrm>
            <a:off x="6115564" y="3183253"/>
            <a:ext cx="5215095" cy="2120861"/>
            <a:chOff x="6115564" y="3565280"/>
            <a:chExt cx="5215095" cy="2120861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3070" y="3565280"/>
              <a:ext cx="3700082" cy="1213765"/>
            </a:xfrm>
            <a:prstGeom prst="rect">
              <a:avLst/>
            </a:prstGeom>
            <a:noFill/>
          </p:spPr>
        </p:pic>
        <p:sp>
          <p:nvSpPr>
            <p:cNvPr id="6" name="CaixaDeTexto 5"/>
            <p:cNvSpPr txBox="1"/>
            <p:nvPr/>
          </p:nvSpPr>
          <p:spPr>
            <a:xfrm>
              <a:off x="6115564" y="5080847"/>
              <a:ext cx="5215095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pt-BR" sz="1200" b="1" cap="small" spc="300" dirty="0">
                  <a:solidFill>
                    <a:schemeClr val="bg1"/>
                  </a:solidFill>
                  <a:latin typeface="Myriad Pro Light Cond" panose="020B0406030403020204" pitchFamily="34" charset="0"/>
                </a:rPr>
                <a:t>argentina | brasil | chile | </a:t>
              </a:r>
              <a:r>
                <a:rPr lang="pt-BR" sz="1200" b="1" cap="small" spc="300" dirty="0" smtClean="0">
                  <a:solidFill>
                    <a:schemeClr val="bg1"/>
                  </a:solidFill>
                  <a:latin typeface="Myriad Pro Light Cond" panose="020B0406030403020204" pitchFamily="34" charset="0"/>
                </a:rPr>
                <a:t>colômbia </a:t>
              </a:r>
              <a:r>
                <a:rPr lang="pt-BR" sz="1200" b="1" cap="small" spc="300" dirty="0">
                  <a:solidFill>
                    <a:schemeClr val="bg1"/>
                  </a:solidFill>
                  <a:latin typeface="Myriad Pro Light Cond" panose="020B0406030403020204" pitchFamily="34" charset="0"/>
                </a:rPr>
                <a:t>| costa rica | </a:t>
              </a:r>
              <a:r>
                <a:rPr lang="pt-BR" sz="1200" b="1" cap="small" spc="300" dirty="0" smtClean="0">
                  <a:solidFill>
                    <a:schemeClr val="bg1"/>
                  </a:solidFill>
                  <a:latin typeface="Myriad Pro Light Cond" panose="020B0406030403020204" pitchFamily="34" charset="0"/>
                </a:rPr>
                <a:t>equador </a:t>
              </a:r>
              <a:r>
                <a:rPr lang="pt-BR" sz="1200" b="1" cap="small" spc="300" dirty="0">
                  <a:solidFill>
                    <a:schemeClr val="bg1"/>
                  </a:solidFill>
                  <a:latin typeface="Myriad Pro Light Cond" panose="020B0406030403020204" pitchFamily="34" charset="0"/>
                </a:rPr>
                <a:t>| </a:t>
              </a:r>
              <a:r>
                <a:rPr lang="pt-BR" sz="1200" b="1" cap="small" spc="300" dirty="0" smtClean="0">
                  <a:solidFill>
                    <a:schemeClr val="bg1"/>
                  </a:solidFill>
                  <a:latin typeface="Myriad Pro Light Cond" panose="020B0406030403020204" pitchFamily="34" charset="0"/>
                </a:rPr>
                <a:t>méxico | </a:t>
              </a:r>
              <a:r>
                <a:rPr lang="pt-BR" sz="1200" b="1" cap="small" spc="300" dirty="0">
                  <a:solidFill>
                    <a:schemeClr val="bg1"/>
                  </a:solidFill>
                  <a:latin typeface="Myriad Pro Light Cond" panose="020B0406030403020204" pitchFamily="34" charset="0"/>
                </a:rPr>
                <a:t>panamá | peru | </a:t>
              </a:r>
              <a:r>
                <a:rPr lang="pt-BR" sz="1200" b="1" cap="small" spc="300" dirty="0" smtClean="0">
                  <a:solidFill>
                    <a:schemeClr val="bg1"/>
                  </a:solidFill>
                  <a:latin typeface="Myriad Pro Light Cond" panose="020B0406030403020204" pitchFamily="34" charset="0"/>
                </a:rPr>
                <a:t>uruguai</a:t>
              </a:r>
              <a:endParaRPr lang="pt-BR" sz="1200" b="1" cap="small" spc="300" dirty="0">
                <a:solidFill>
                  <a:schemeClr val="bg1"/>
                </a:solidFill>
                <a:latin typeface="Myriad Pro Light Cond" panose="020B0406030403020204" pitchFamily="34" charset="0"/>
              </a:endParaRPr>
            </a:p>
          </p:txBody>
        </p:sp>
      </p:grpSp>
      <p:sp>
        <p:nvSpPr>
          <p:cNvPr id="7" name="Retângulo 6"/>
          <p:cNvSpPr/>
          <p:nvPr userDrawn="1"/>
        </p:nvSpPr>
        <p:spPr>
          <a:xfrm>
            <a:off x="1396999" y="2679699"/>
            <a:ext cx="3657327" cy="276338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6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914400" y="6494106"/>
            <a:ext cx="4084653" cy="363894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3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914400" y="6494106"/>
            <a:ext cx="4084653" cy="363894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199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914400" y="6494106"/>
            <a:ext cx="4084653" cy="363894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77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654" y="0"/>
            <a:ext cx="2700346" cy="1027416"/>
          </a:xfrm>
          <a:prstGeom prst="rect">
            <a:avLst/>
          </a:prstGeom>
        </p:spPr>
      </p:pic>
      <p:sp>
        <p:nvSpPr>
          <p:cNvPr id="11" name="Retângulo 10"/>
          <p:cNvSpPr/>
          <p:nvPr userDrawn="1"/>
        </p:nvSpPr>
        <p:spPr>
          <a:xfrm>
            <a:off x="0" y="1489668"/>
            <a:ext cx="426177" cy="3878664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7084666" y="0"/>
            <a:ext cx="5100637" cy="6858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pt-B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Myriad Pro" panose="020B0503030403020204" pitchFamily="34" charset="0"/>
              </a:rPr>
              <a:t>Insira uma foto aqui</a:t>
            </a:r>
            <a:endParaRPr lang="pt-BR" b="1" dirty="0">
              <a:solidFill>
                <a:schemeClr val="accent4">
                  <a:lumMod val="60000"/>
                  <a:lumOff val="40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947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44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2"/>
          <p:cNvSpPr>
            <a:spLocks noGrp="1"/>
          </p:cNvSpPr>
          <p:nvPr>
            <p:ph type="pic" sz="quarter" idx="11"/>
          </p:nvPr>
        </p:nvSpPr>
        <p:spPr>
          <a:xfrm>
            <a:off x="7077968" y="0"/>
            <a:ext cx="5114031" cy="68579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630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654" y="0"/>
            <a:ext cx="2700346" cy="1027416"/>
          </a:xfrm>
          <a:prstGeom prst="rect">
            <a:avLst/>
          </a:prstGeom>
        </p:spPr>
      </p:pic>
      <p:sp>
        <p:nvSpPr>
          <p:cNvPr id="3" name="Retângulo 2"/>
          <p:cNvSpPr/>
          <p:nvPr userDrawn="1"/>
        </p:nvSpPr>
        <p:spPr>
          <a:xfrm>
            <a:off x="0" y="1489668"/>
            <a:ext cx="426177" cy="3878664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403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654" y="0"/>
            <a:ext cx="2700346" cy="10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3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beçalho da Seçã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12192000" cy="435596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654" y="0"/>
            <a:ext cx="2700346" cy="10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9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70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50" r:id="rId5"/>
    <p:sldLayoutId id="2147483660" r:id="rId6"/>
    <p:sldLayoutId id="2147483671" r:id="rId7"/>
    <p:sldLayoutId id="2147483651" r:id="rId8"/>
    <p:sldLayoutId id="2147483674" r:id="rId9"/>
    <p:sldLayoutId id="2147483673" r:id="rId10"/>
    <p:sldLayoutId id="2147483670" r:id="rId11"/>
    <p:sldLayoutId id="2147483669" r:id="rId12"/>
    <p:sldLayoutId id="2147483667" r:id="rId13"/>
    <p:sldLayoutId id="2147483661" r:id="rId14"/>
    <p:sldLayoutId id="2147483676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bminal.org/terminal/" TargetMode="External"/><Relationship Id="rId3" Type="http://schemas.openxmlformats.org/officeDocument/2006/relationships/hyperlink" Target="http://www.lpi.org/our-certifications/exam-010-objectives/" TargetMode="External"/><Relationship Id="rId7" Type="http://schemas.openxmlformats.org/officeDocument/2006/relationships/hyperlink" Target="http://www.guiafoca.org/" TargetMode="Externa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stackoverflow.com/" TargetMode="External"/><Relationship Id="rId5" Type="http://schemas.openxmlformats.org/officeDocument/2006/relationships/hyperlink" Target="http://vivaolinux.com.br/" TargetMode="External"/><Relationship Id="rId4" Type="http://schemas.openxmlformats.org/officeDocument/2006/relationships/hyperlink" Target="https://www.ibm.com/developerworks/linux/library/l-lpic1-map" TargetMode="External"/><Relationship Id="rId9" Type="http://schemas.openxmlformats.org/officeDocument/2006/relationships/hyperlink" Target="http://www.lpibrasil.com.br/faq-lpi/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821284" y="5142898"/>
            <a:ext cx="874117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Treinamento</a:t>
            </a:r>
          </a:p>
          <a:p>
            <a:r>
              <a:rPr lang="pt-BR" sz="4800" b="1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Linux Essentials</a:t>
            </a:r>
          </a:p>
          <a:p>
            <a:endParaRPr lang="pt-BR" sz="2800" cap="small" spc="60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30377" y="1455923"/>
            <a:ext cx="1053771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2400" dirty="0">
                <a:latin typeface="Myriad Pro SemiExt" panose="020B0505030403020204" charset="0"/>
              </a:rPr>
              <a:t>Sistemas embarcados - Embedded sistems </a:t>
            </a:r>
            <a:endParaRPr lang="pt-BR" sz="2400" dirty="0" smtClean="0">
              <a:latin typeface="Myriad Pro SemiExt" panose="020B050503040302020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Netbooks/laptops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Supercomputadores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Mainframes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Equipamentos da Nuvem </a:t>
            </a:r>
            <a:endParaRPr lang="pt-BR" sz="2400" dirty="0">
              <a:latin typeface="Myriad Pro SemiExt" panose="020B050503040302020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Dispositivos </a:t>
            </a:r>
            <a:r>
              <a:rPr lang="pt-BR" sz="2400" dirty="0">
                <a:latin typeface="Myriad Pro SemiExt" panose="020B0505030403020204" charset="0"/>
              </a:rPr>
              <a:t>moveis </a:t>
            </a:r>
            <a:r>
              <a:rPr lang="pt-BR" sz="2400" dirty="0" smtClean="0">
                <a:latin typeface="Myriad Pro SemiExt" panose="020B0505030403020204" charset="0"/>
              </a:rPr>
              <a:t> ( Celulares, Tablets)</a:t>
            </a:r>
            <a:endParaRPr lang="pt-BR" sz="2400" dirty="0">
              <a:latin typeface="Myriad Pro SemiExt" panose="020B050503040302020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Roteadores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Equipamentos Médicos</a:t>
            </a:r>
            <a:endParaRPr lang="pt-BR" sz="2400" dirty="0">
              <a:latin typeface="Myriad Pro SemiExt" panose="020B050503040302020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181270" y="462092"/>
            <a:ext cx="94359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1.1</a:t>
            </a:r>
            <a:r>
              <a:rPr lang="en-US" sz="2400" b="1" dirty="0" smtClean="0">
                <a:latin typeface="Myriad Pro SemiExt" panose="020B0505030403020204" charset="0"/>
              </a:rPr>
              <a:t>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Evolução do Linux e Sistemas Operacionais Populares</a:t>
            </a:r>
            <a:endParaRPr lang="pt-BR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  <a:p>
            <a:pPr lvl="0"/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3979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58970" y="1247153"/>
            <a:ext cx="10537715" cy="25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Myriad Pro SemiExt" panose="020B0505030403020204" charset="0"/>
              </a:rPr>
              <a:t>Sistemas de Arquivos: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>
                <a:latin typeface="Myriad Pro SemiExt" panose="020B0505030403020204" charset="0"/>
              </a:rPr>
              <a:t>Sistema de arquivos é a forma de organizaçao dos dados em mídias . </a:t>
            </a:r>
            <a:r>
              <a:rPr lang="pt-BR" sz="2000" dirty="0" smtClean="0">
                <a:latin typeface="Myriad Pro SemiExt" panose="020B0505030403020204" charset="0"/>
              </a:rPr>
              <a:t> O </a:t>
            </a:r>
            <a:r>
              <a:rPr lang="pt-BR" sz="2000" dirty="0">
                <a:latin typeface="Myriad Pro SemiExt" panose="020B0505030403020204" charset="0"/>
              </a:rPr>
              <a:t>Linux suporta mais de 55 tipos de File Systems.</a:t>
            </a: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Tipos </a:t>
            </a:r>
            <a:r>
              <a:rPr lang="pt-BR" sz="2000" dirty="0">
                <a:latin typeface="Myriad Pro SemiExt" panose="020B0505030403020204" charset="0"/>
              </a:rPr>
              <a:t>de sistemas de arquivos: 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b="1" dirty="0" smtClean="0">
                <a:latin typeface="Myriad Pro SemiExt" panose="020B0505030403020204" charset="0"/>
              </a:rPr>
              <a:t>EXT4</a:t>
            </a:r>
            <a:r>
              <a:rPr lang="pt-BR" sz="2000" dirty="0" smtClean="0">
                <a:latin typeface="Myriad Pro SemiExt" panose="020B0505030403020204" charset="0"/>
              </a:rPr>
              <a:t>  é o mais comum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0" y="3336551"/>
            <a:ext cx="7983423" cy="3407149"/>
          </a:xfrm>
          <a:prstGeom prst="rect">
            <a:avLst/>
          </a:prstGeom>
        </p:spPr>
      </p:pic>
      <p:sp>
        <p:nvSpPr>
          <p:cNvPr id="9" name="Wave 8"/>
          <p:cNvSpPr/>
          <p:nvPr/>
        </p:nvSpPr>
        <p:spPr>
          <a:xfrm>
            <a:off x="7594600" y="2755900"/>
            <a:ext cx="4470400" cy="2038738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781" y="3335041"/>
            <a:ext cx="3801358" cy="8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2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3062" y="1031878"/>
            <a:ext cx="1053771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Processos: representam os programas em execuçao, através dos uso dos recursos do computador, como processador, memória, discos. 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Composiçao do Processo LINUX: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- Proprietário do processo (OWNER)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- Estado do processo: Wait, executing, Idle, Sleep, etc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- Prioridade de Execuçao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- Recursos de Memória</a:t>
            </a:r>
          </a:p>
          <a:p>
            <a:pPr lvl="2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Identificaçao do Processo</a:t>
            </a:r>
          </a:p>
          <a:p>
            <a:pPr lvl="2"/>
            <a:r>
              <a:rPr lang="pt-BR" sz="2000" b="1" dirty="0" smtClean="0">
                <a:latin typeface="Myriad Pro SemiExt" panose="020B0505030403020204" charset="0"/>
              </a:rPr>
              <a:t>PID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2"/>
            <a:r>
              <a:rPr lang="pt-BR" sz="2000" b="1" dirty="0" smtClean="0">
                <a:latin typeface="Myriad Pro SemiExt" panose="020B0505030403020204" charset="0"/>
              </a:rPr>
              <a:t>PPID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</a:p>
          <a:p>
            <a:pPr lvl="2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Dono do Processo (Owner)</a:t>
            </a:r>
          </a:p>
          <a:p>
            <a:pPr lvl="2"/>
            <a:r>
              <a:rPr lang="pt-BR" sz="2000" b="1" dirty="0" smtClean="0">
                <a:latin typeface="Myriad Pro SemiExt" panose="020B0505030403020204" charset="0"/>
              </a:rPr>
              <a:t>UID</a:t>
            </a:r>
          </a:p>
          <a:p>
            <a:pPr lvl="2"/>
            <a:endParaRPr lang="pt-BR" sz="2000" dirty="0" smtClean="0"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6702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5"/>
          <p:cNvSpPr txBox="1"/>
          <p:nvPr/>
        </p:nvSpPr>
        <p:spPr>
          <a:xfrm>
            <a:off x="1053762" y="1331989"/>
            <a:ext cx="105377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PS</a:t>
            </a:r>
            <a:r>
              <a:rPr lang="pt-BR" dirty="0" smtClean="0"/>
              <a:t>: </a:t>
            </a:r>
            <a:r>
              <a:rPr lang="pt-BR" dirty="0"/>
              <a:t>Exibe informações sobre os processos atuais do sistema </a:t>
            </a:r>
            <a:endParaRPr lang="pt-BR" dirty="0" smtClean="0"/>
          </a:p>
          <a:p>
            <a:pPr lvl="1"/>
            <a:r>
              <a:rPr lang="pt-BR" b="1" dirty="0" smtClean="0"/>
              <a:t>ux </a:t>
            </a:r>
            <a:r>
              <a:rPr lang="pt-BR" dirty="0"/>
              <a:t>-Mostra todos processos do usuário.</a:t>
            </a:r>
            <a:br>
              <a:rPr lang="pt-BR" dirty="0"/>
            </a:br>
            <a:r>
              <a:rPr lang="pt-BR" b="1" dirty="0" smtClean="0"/>
              <a:t>aux </a:t>
            </a:r>
            <a:r>
              <a:rPr lang="pt-BR" dirty="0"/>
              <a:t>-Mostra todos processos no sistema.</a:t>
            </a:r>
            <a:br>
              <a:rPr lang="pt-BR" dirty="0"/>
            </a:br>
            <a:r>
              <a:rPr lang="pt-BR" b="1" dirty="0" smtClean="0"/>
              <a:t>-</a:t>
            </a:r>
            <a:r>
              <a:rPr lang="pt-BR" b="1" dirty="0"/>
              <a:t>u </a:t>
            </a:r>
            <a:r>
              <a:rPr lang="pt-BR" dirty="0"/>
              <a:t>-Mostra apenas processos cujo dono seja o indicado pela opção -u.</a:t>
            </a:r>
            <a:br>
              <a:rPr lang="pt-BR" dirty="0"/>
            </a:br>
            <a:r>
              <a:rPr lang="pt-BR" b="1" dirty="0" smtClean="0"/>
              <a:t>-</a:t>
            </a:r>
            <a:r>
              <a:rPr lang="pt-BR" b="1" dirty="0"/>
              <a:t>g </a:t>
            </a:r>
            <a:r>
              <a:rPr lang="pt-BR" dirty="0"/>
              <a:t>-Mostra apenas processos cujo grupo seja o indicado pela opção -g </a:t>
            </a:r>
            <a:endParaRPr lang="pt-BR" dirty="0" smtClean="0"/>
          </a:p>
          <a:p>
            <a:pPr lvl="1"/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 EX: $ps aux:</a:t>
            </a:r>
            <a:endParaRPr lang="pt-BR" dirty="0"/>
          </a:p>
          <a:p>
            <a:pPr lvl="1"/>
            <a:r>
              <a:rPr lang="pt-BR" b="1" dirty="0"/>
              <a:t>USER -</a:t>
            </a:r>
            <a:r>
              <a:rPr lang="pt-BR" dirty="0"/>
              <a:t> nome do usuário dono do processo;</a:t>
            </a:r>
            <a:br>
              <a:rPr lang="pt-BR" dirty="0"/>
            </a:br>
            <a:r>
              <a:rPr lang="pt-BR" b="1" dirty="0"/>
              <a:t>UID -</a:t>
            </a:r>
            <a:r>
              <a:rPr lang="pt-BR" dirty="0"/>
              <a:t> número de identificação do usuário dono do processo;</a:t>
            </a:r>
            <a:br>
              <a:rPr lang="pt-BR" dirty="0"/>
            </a:br>
            <a:r>
              <a:rPr lang="pt-BR" b="1" dirty="0"/>
              <a:t>PID -</a:t>
            </a:r>
            <a:r>
              <a:rPr lang="pt-BR" dirty="0"/>
              <a:t> número de identificação do </a:t>
            </a:r>
            <a:r>
              <a:rPr lang="pt-BR" dirty="0" smtClean="0"/>
              <a:t>processo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PPID -</a:t>
            </a:r>
            <a:r>
              <a:rPr lang="pt-BR" dirty="0"/>
              <a:t> número de identificação do processo pai;</a:t>
            </a:r>
            <a:br>
              <a:rPr lang="pt-BR" dirty="0"/>
            </a:br>
            <a:r>
              <a:rPr lang="pt-BR" b="1" dirty="0"/>
              <a:t>%CPU -</a:t>
            </a:r>
            <a:r>
              <a:rPr lang="pt-BR" dirty="0"/>
              <a:t> porcentagem do processamento usado;</a:t>
            </a:r>
            <a:br>
              <a:rPr lang="pt-BR" dirty="0"/>
            </a:br>
            <a:r>
              <a:rPr lang="pt-BR" b="1" dirty="0"/>
              <a:t>%MEM -</a:t>
            </a:r>
            <a:r>
              <a:rPr lang="pt-BR" dirty="0"/>
              <a:t> porcentagem da memória usada;</a:t>
            </a:r>
            <a:br>
              <a:rPr lang="pt-BR" dirty="0"/>
            </a:br>
            <a:r>
              <a:rPr lang="pt-BR" b="1" dirty="0"/>
              <a:t>VSZ </a:t>
            </a:r>
            <a:r>
              <a:rPr lang="pt-BR" dirty="0"/>
              <a:t>- indica o tamanho virtual do processo;</a:t>
            </a:r>
            <a:br>
              <a:rPr lang="pt-BR" dirty="0"/>
            </a:br>
            <a:r>
              <a:rPr lang="pt-BR" b="1" dirty="0"/>
              <a:t>RSS </a:t>
            </a:r>
            <a:r>
              <a:rPr lang="pt-BR" dirty="0"/>
              <a:t>- sigla de </a:t>
            </a:r>
            <a:r>
              <a:rPr lang="pt-BR" b="1" dirty="0"/>
              <a:t>R</a:t>
            </a:r>
            <a:r>
              <a:rPr lang="pt-BR" dirty="0"/>
              <a:t>esident </a:t>
            </a:r>
            <a:r>
              <a:rPr lang="pt-BR" b="1" dirty="0"/>
              <a:t>S</a:t>
            </a:r>
            <a:r>
              <a:rPr lang="pt-BR" dirty="0"/>
              <a:t>et </a:t>
            </a:r>
            <a:r>
              <a:rPr lang="pt-BR" b="1" dirty="0"/>
              <a:t>S</a:t>
            </a:r>
            <a:r>
              <a:rPr lang="pt-BR" dirty="0"/>
              <a:t>ize, indica a quantidade de memória usada (em KB);</a:t>
            </a:r>
            <a:br>
              <a:rPr lang="pt-BR" dirty="0"/>
            </a:br>
            <a:r>
              <a:rPr lang="pt-BR" b="1" dirty="0"/>
              <a:t>TTY -</a:t>
            </a:r>
            <a:r>
              <a:rPr lang="pt-BR" dirty="0"/>
              <a:t> indica o identificador do terminal do processo</a:t>
            </a:r>
            <a:r>
              <a:rPr lang="pt-BR" dirty="0" smtClean="0"/>
              <a:t>;</a:t>
            </a:r>
          </a:p>
          <a:p>
            <a:pPr lvl="1"/>
            <a:r>
              <a:rPr lang="pt-BR" b="1" dirty="0"/>
              <a:t>STAT –</a:t>
            </a:r>
            <a:r>
              <a:rPr lang="pt-BR" dirty="0"/>
              <a:t> </a:t>
            </a:r>
            <a:r>
              <a:rPr lang="pt-BR" dirty="0" smtClean="0"/>
              <a:t>Status: </a:t>
            </a:r>
            <a:r>
              <a:rPr lang="pt-BR" b="1" dirty="0"/>
              <a:t>R</a:t>
            </a:r>
            <a:r>
              <a:rPr lang="pt-BR" dirty="0"/>
              <a:t> - executável; </a:t>
            </a:r>
            <a:r>
              <a:rPr lang="pt-BR" b="1" dirty="0"/>
              <a:t>D</a:t>
            </a:r>
            <a:r>
              <a:rPr lang="pt-BR" dirty="0"/>
              <a:t> - em espera no disco; </a:t>
            </a:r>
            <a:r>
              <a:rPr lang="pt-BR" b="1" dirty="0"/>
              <a:t>S</a:t>
            </a:r>
            <a:r>
              <a:rPr lang="pt-BR" dirty="0"/>
              <a:t> - Suspenso; </a:t>
            </a:r>
            <a:r>
              <a:rPr lang="pt-BR" b="1" dirty="0"/>
              <a:t>T</a:t>
            </a:r>
            <a:r>
              <a:rPr lang="pt-BR" dirty="0"/>
              <a:t> - interrompido; </a:t>
            </a:r>
            <a:r>
              <a:rPr lang="pt-BR" b="1" dirty="0"/>
              <a:t>Z</a:t>
            </a:r>
            <a:r>
              <a:rPr lang="pt-BR" dirty="0"/>
              <a:t> - Zumbi. </a:t>
            </a:r>
            <a:endParaRPr lang="pt-BR" dirty="0">
              <a:latin typeface="Myriad Pro" panose="020B0503030403020204" charset="0"/>
            </a:endParaRPr>
          </a:p>
          <a:p>
            <a:pPr lvl="1"/>
            <a:r>
              <a:rPr lang="pt-BR" b="1" dirty="0" smtClean="0"/>
              <a:t>START </a:t>
            </a:r>
            <a:r>
              <a:rPr lang="pt-BR" b="1" dirty="0"/>
              <a:t>-</a:t>
            </a:r>
            <a:r>
              <a:rPr lang="pt-BR" dirty="0"/>
              <a:t> hora em que o processo foi iniciado;</a:t>
            </a:r>
            <a:br>
              <a:rPr lang="pt-BR" dirty="0"/>
            </a:br>
            <a:r>
              <a:rPr lang="pt-BR" b="1" dirty="0"/>
              <a:t>TIME -</a:t>
            </a:r>
            <a:r>
              <a:rPr lang="pt-BR" dirty="0"/>
              <a:t> tempo de processamento já consumido pelo processo;</a:t>
            </a:r>
            <a:br>
              <a:rPr lang="pt-BR" dirty="0"/>
            </a:br>
            <a:r>
              <a:rPr lang="pt-BR" b="1" dirty="0"/>
              <a:t>COMMAND -</a:t>
            </a:r>
            <a:r>
              <a:rPr lang="pt-BR" dirty="0"/>
              <a:t> nome do comando que executa aquele processo;</a:t>
            </a:r>
            <a:br>
              <a:rPr lang="pt-BR" dirty="0"/>
            </a:br>
            <a:endParaRPr lang="pt-BR" dirty="0">
              <a:latin typeface="Myriad Pro" panose="020B0503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478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27906" y="1249693"/>
            <a:ext cx="105377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dirty="0" smtClean="0">
              <a:latin typeface="Myriad Pro SemiExt" panose="020B0505030403020204" charset="0"/>
            </a:endParaRPr>
          </a:p>
          <a:p>
            <a:pPr lvl="1"/>
            <a:r>
              <a:rPr lang="pt-BR" sz="2400" b="1" dirty="0" smtClean="0">
                <a:latin typeface="Myriad Pro SemiExt" panose="020B0505030403020204" charset="0"/>
              </a:rPr>
              <a:t>KILL</a:t>
            </a:r>
            <a:r>
              <a:rPr lang="pt-BR" dirty="0" smtClean="0">
                <a:latin typeface="Myriad Pro SemiExt" panose="020B0505030403020204" charset="0"/>
              </a:rPr>
              <a:t> </a:t>
            </a:r>
            <a:r>
              <a:rPr lang="pt-BR" dirty="0">
                <a:latin typeface="Myriad Pro SemiExt" panose="020B0505030403020204" charset="0"/>
              </a:rPr>
              <a:t>– envia um sinal (comando)para o processo:</a:t>
            </a:r>
          </a:p>
          <a:p>
            <a:pPr lvl="2"/>
            <a:r>
              <a:rPr lang="pt-BR" b="1" dirty="0">
                <a:latin typeface="Myriad Pro SemiExt" panose="020B0505030403020204" charset="0"/>
              </a:rPr>
              <a:t>INT – 2 – </a:t>
            </a:r>
            <a:r>
              <a:rPr lang="pt-BR" dirty="0">
                <a:latin typeface="Myriad Pro SemiExt" panose="020B0505030403020204" charset="0"/>
              </a:rPr>
              <a:t>Interrompe o processo, Ctrl-C;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KILL – 9 – </a:t>
            </a:r>
            <a:r>
              <a:rPr lang="pt-BR" dirty="0">
                <a:latin typeface="Myriad Pro SemiExt" panose="020B0505030403020204" charset="0"/>
              </a:rPr>
              <a:t>Termina o processo imediatamente e incondicionalmente;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TERM – 15 – </a:t>
            </a:r>
            <a:r>
              <a:rPr lang="pt-BR" dirty="0">
                <a:latin typeface="Myriad Pro SemiExt" panose="020B0505030403020204" charset="0"/>
              </a:rPr>
              <a:t>Termina o processo de forma elegante; (default)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TSTP – 20 </a:t>
            </a:r>
            <a:r>
              <a:rPr lang="pt-BR" dirty="0">
                <a:latin typeface="Myriad Pro SemiExt" panose="020B0505030403020204" charset="0"/>
              </a:rPr>
              <a:t>– Pausa o processo, Ctrl-Z;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CONT – 18 </a:t>
            </a:r>
            <a:r>
              <a:rPr lang="pt-BR" dirty="0">
                <a:latin typeface="Myriad Pro SemiExt" panose="020B0505030403020204" charset="0"/>
              </a:rPr>
              <a:t>– Continua a execução </a:t>
            </a:r>
            <a:br>
              <a:rPr lang="pt-BR" dirty="0">
                <a:latin typeface="Myriad Pro SemiExt" panose="020B0505030403020204" charset="0"/>
              </a:rPr>
            </a:br>
            <a:endParaRPr lang="pt-BR" dirty="0">
              <a:latin typeface="Myriad Pro SemiExt" panose="020B0505030403020204" charset="0"/>
            </a:endParaRPr>
          </a:p>
          <a:p>
            <a:pPr lvl="2"/>
            <a:r>
              <a:rPr lang="pt-BR" dirty="0">
                <a:latin typeface="Myriad Pro SemiExt" panose="020B0505030403020204" charset="0"/>
              </a:rPr>
              <a:t>Kill –n &lt;PID</a:t>
            </a:r>
          </a:p>
          <a:p>
            <a:pPr lvl="2"/>
            <a:r>
              <a:rPr lang="pt-BR" dirty="0">
                <a:latin typeface="Myriad Pro SemiExt" panose="020B0505030403020204" charset="0"/>
              </a:rPr>
              <a:t>Kill –sinal &lt;PID&gt;</a:t>
            </a:r>
          </a:p>
          <a:p>
            <a:pPr lvl="1"/>
            <a:endParaRPr lang="pt-BR" sz="2400" b="1" dirty="0" smtClean="0">
              <a:latin typeface="Myriad Pro SemiExt" panose="020B0505030403020204" charset="0"/>
            </a:endParaRPr>
          </a:p>
          <a:p>
            <a:pPr lvl="1"/>
            <a:r>
              <a:rPr lang="pt-BR" sz="2400" b="1" dirty="0" smtClean="0">
                <a:latin typeface="Myriad Pro SemiExt" panose="020B0505030403020204" charset="0"/>
              </a:rPr>
              <a:t>KILLALL</a:t>
            </a:r>
            <a:r>
              <a:rPr lang="pt-BR" dirty="0" smtClean="0">
                <a:latin typeface="Myriad Pro SemiExt" panose="020B0505030403020204" charset="0"/>
              </a:rPr>
              <a:t> – envia um sinal por nome ou usuário</a:t>
            </a:r>
          </a:p>
          <a:p>
            <a:pPr lvl="2"/>
            <a:r>
              <a:rPr lang="pt-BR" b="1" dirty="0" smtClean="0">
                <a:latin typeface="Myriad Pro SemiExt" panose="020B0505030403020204" charset="0"/>
              </a:rPr>
              <a:t>U – </a:t>
            </a:r>
            <a:r>
              <a:rPr lang="pt-BR" dirty="0" smtClean="0">
                <a:latin typeface="Myriad Pro SemiExt" panose="020B0505030403020204" charset="0"/>
              </a:rPr>
              <a:t>interrompe os processos do usuário</a:t>
            </a:r>
            <a:r>
              <a:rPr lang="pt-BR" dirty="0">
                <a:latin typeface="Myriad Pro SemiExt" panose="020B0505030403020204" charset="0"/>
              </a:rPr>
              <a:t/>
            </a:r>
            <a:br>
              <a:rPr lang="pt-BR" dirty="0">
                <a:latin typeface="Myriad Pro SemiExt" panose="020B0505030403020204" charset="0"/>
              </a:rPr>
            </a:br>
            <a:endParaRPr lang="pt-BR" dirty="0" smtClean="0">
              <a:latin typeface="Myriad Pro SemiExt" panose="020B0505030403020204" charset="0"/>
            </a:endParaRPr>
          </a:p>
          <a:p>
            <a:pPr lvl="2"/>
            <a:r>
              <a:rPr lang="pt-BR" dirty="0" smtClean="0">
                <a:latin typeface="Myriad Pro SemiExt" panose="020B0505030403020204" charset="0"/>
              </a:rPr>
              <a:t>Killall –u &lt;username&gt;</a:t>
            </a:r>
          </a:p>
          <a:p>
            <a:pPr lvl="2"/>
            <a:endParaRPr lang="pt-BR" dirty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363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3762" y="1331989"/>
            <a:ext cx="1053771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Myriad Pro SemiExt" panose="020B0505030403020204" charset="0"/>
              </a:rPr>
              <a:t>ps ux (apenas os seus processos)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Myriad Pro SemiExt" panose="020B0505030403020204" charset="0"/>
              </a:rPr>
              <a:t>ps aux (todos os processos)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Myriad Pro SemiExt" panose="020B0505030403020204" charset="0"/>
              </a:rPr>
              <a:t>p</a:t>
            </a:r>
            <a:r>
              <a:rPr lang="pt-BR" sz="2000" dirty="0" smtClean="0">
                <a:latin typeface="Myriad Pro SemiExt" panose="020B0505030403020204" charset="0"/>
              </a:rPr>
              <a:t>s aux | grep top</a:t>
            </a: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Myriad Pro SemiExt" panose="020B0505030403020204" charset="0"/>
              </a:rPr>
              <a:t>kill  5020      * Algumas vezes o comando simplemente nao morre.  Nesse caso use o -9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Myriad Pro SemiExt" panose="020B0505030403020204" charset="0"/>
              </a:rPr>
              <a:t>kill -9 5020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Myriad Pro SemiExt" panose="020B0505030403020204" charset="0"/>
              </a:rPr>
              <a:t>Kill –l 3  (mostra o sinal equivalente ao numero)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Myriad Pro SemiExt" panose="020B0505030403020204" charset="0"/>
              </a:rPr>
              <a:t>Kilall –u ducks2002  (mata todos processos do user ducks2002)</a:t>
            </a:r>
          </a:p>
          <a:p>
            <a:pPr lvl="0"/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75" y="1770650"/>
            <a:ext cx="6877993" cy="1403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605" y="4704743"/>
            <a:ext cx="3615663" cy="498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845" y="5678058"/>
            <a:ext cx="6174860" cy="959692"/>
          </a:xfrm>
          <a:prstGeom prst="rect">
            <a:avLst/>
          </a:prstGeom>
        </p:spPr>
      </p:pic>
      <p:sp>
        <p:nvSpPr>
          <p:cNvPr id="8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8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5"/>
          <p:cNvSpPr txBox="1"/>
          <p:nvPr/>
        </p:nvSpPr>
        <p:spPr>
          <a:xfrm>
            <a:off x="1053762" y="1331989"/>
            <a:ext cx="105377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Myriad Pro SemiExt" panose="020B0505030403020204" charset="0"/>
              </a:rPr>
              <a:t>TOP </a:t>
            </a:r>
            <a:r>
              <a:rPr lang="pt-BR" sz="2000" dirty="0">
                <a:latin typeface="Myriad Pro SemiExt" panose="020B0505030403020204" charset="0"/>
              </a:rPr>
              <a:t>– Apresenta os principais processos do sistema ordenados por uso de </a:t>
            </a:r>
            <a:r>
              <a:rPr lang="pt-BR" sz="2000" dirty="0" smtClean="0">
                <a:latin typeface="Myriad Pro SemiExt" panose="020B0505030403020204" charset="0"/>
              </a:rPr>
              <a:t>cpu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Para restringir os usuarios, tecle “u” e digite o usuario (durante a execuçao)</a:t>
            </a:r>
          </a:p>
          <a:p>
            <a:pPr lvl="2"/>
            <a:endParaRPr lang="pt-BR" sz="2000" dirty="0" smtClean="0">
              <a:latin typeface="Myriad Pro SemiExt" panose="020B0505030403020204" charset="0"/>
            </a:endParaRPr>
          </a:p>
          <a:p>
            <a:pPr lvl="2"/>
            <a:r>
              <a:rPr lang="pt-BR" sz="2000" b="1" dirty="0">
                <a:latin typeface="Myriad Pro SemiExt" panose="020B0505030403020204" charset="0"/>
              </a:rPr>
              <a:t>-d -</a:t>
            </a:r>
            <a:r>
              <a:rPr lang="pt-BR" sz="2000" dirty="0">
                <a:latin typeface="Myriad Pro SemiExt" panose="020B0505030403020204" charset="0"/>
              </a:rPr>
              <a:t> atualiza o top após um determinado período de tempo (em segundos</a:t>
            </a:r>
            <a:r>
              <a:rPr lang="pt-BR" sz="2000" dirty="0" smtClean="0">
                <a:latin typeface="Myriad Pro SemiExt" panose="020B0505030403020204" charset="0"/>
              </a:rPr>
              <a:t>).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>
                <a:latin typeface="Myriad Pro SemiExt" panose="020B0505030403020204" charset="0"/>
              </a:rPr>
              <a:t>-c -</a:t>
            </a:r>
            <a:r>
              <a:rPr lang="pt-BR" sz="2000" dirty="0">
                <a:latin typeface="Myriad Pro SemiExt" panose="020B0505030403020204" charset="0"/>
              </a:rPr>
              <a:t> exibe a linha de comando ao invés do nome do processo;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>
                <a:latin typeface="Myriad Pro SemiExt" panose="020B0505030403020204" charset="0"/>
              </a:rPr>
              <a:t>-i - </a:t>
            </a:r>
            <a:r>
              <a:rPr lang="pt-BR" sz="2000" dirty="0">
                <a:latin typeface="Myriad Pro SemiExt" panose="020B0505030403020204" charset="0"/>
              </a:rPr>
              <a:t>faz o top ignorar processos em estado zumbi;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-u – </a:t>
            </a:r>
            <a:r>
              <a:rPr lang="pt-BR" sz="2000" dirty="0" smtClean="0">
                <a:latin typeface="Myriad Pro SemiExt" panose="020B0505030403020204" charset="0"/>
              </a:rPr>
              <a:t>apresenta apenas os processos do usuario determinado</a:t>
            </a:r>
          </a:p>
          <a:p>
            <a:pPr lvl="2"/>
            <a:endParaRPr lang="pt-BR" sz="2000" dirty="0">
              <a:latin typeface="Myriad Pro SemiExt" panose="020B0505030403020204" charset="0"/>
            </a:endParaRP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$top</a:t>
            </a:r>
          </a:p>
          <a:p>
            <a:pPr lvl="2"/>
            <a:endParaRPr lang="pt-BR" sz="2000" dirty="0">
              <a:latin typeface="Myriad Pro SemiExt" panose="020B0505030403020204" charset="0"/>
            </a:endParaRP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$ top –d 30</a:t>
            </a:r>
          </a:p>
          <a:p>
            <a:pPr lvl="2"/>
            <a:endParaRPr lang="pt-BR" sz="2000" dirty="0" smtClean="0">
              <a:latin typeface="Myriad Pro SemiExt" panose="020B0505030403020204" charset="0"/>
            </a:endParaRP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$top –u oracle</a:t>
            </a:r>
          </a:p>
          <a:p>
            <a:pPr lvl="2"/>
            <a:endParaRPr lang="pt-BR" sz="2000" dirty="0">
              <a:latin typeface="Myriad Pro SemiExt" panose="020B0505030403020204" charset="0"/>
            </a:endParaRPr>
          </a:p>
          <a:p>
            <a:pPr lvl="2"/>
            <a:endParaRPr lang="pt-BR" sz="2000" dirty="0">
              <a:latin typeface="Myriad Pro SemiExt" panose="020B0505030403020204" charset="0"/>
            </a:endParaRPr>
          </a:p>
          <a:p>
            <a:pPr lvl="1"/>
            <a:endParaRPr lang="pt-BR" sz="2000" b="1" dirty="0" smtClean="0">
              <a:latin typeface="Myriad Pro SemiExt" panose="020B0505030403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77" y="3691318"/>
            <a:ext cx="7083552" cy="301577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000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5"/>
          <p:cNvSpPr txBox="1"/>
          <p:nvPr/>
        </p:nvSpPr>
        <p:spPr>
          <a:xfrm>
            <a:off x="655777" y="1319289"/>
            <a:ext cx="105377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>
                <a:latin typeface="Myriad Pro SemiExt" panose="020B0505030403020204" charset="0"/>
              </a:rPr>
              <a:t>free – </a:t>
            </a:r>
            <a:r>
              <a:rPr lang="pt-BR" sz="2000" dirty="0">
                <a:latin typeface="Myriad Pro SemiExt" panose="020B0505030403020204" charset="0"/>
              </a:rPr>
              <a:t>Exibe informações de utilização da </a:t>
            </a:r>
            <a:r>
              <a:rPr lang="pt-BR" sz="2000" dirty="0" smtClean="0">
                <a:latin typeface="Myriad Pro SemiExt" panose="020B0505030403020204" charset="0"/>
              </a:rPr>
              <a:t>memória.</a:t>
            </a:r>
          </a:p>
          <a:p>
            <a:pPr lvl="1"/>
            <a:r>
              <a:rPr lang="en-US" sz="2000" dirty="0" smtClean="0">
                <a:latin typeface="Myriad Pro SemiExt" panose="020B0505030403020204" charset="0"/>
              </a:rPr>
              <a:t>-</a:t>
            </a:r>
            <a:r>
              <a:rPr lang="en-US" sz="2000" dirty="0">
                <a:latin typeface="Myriad Pro SemiExt" panose="020B0505030403020204" charset="0"/>
              </a:rPr>
              <a:t>k, </a:t>
            </a:r>
            <a:r>
              <a:rPr lang="en-US" sz="2000" dirty="0" smtClean="0">
                <a:latin typeface="Myriad Pro SemiExt" panose="020B0505030403020204" charset="0"/>
              </a:rPr>
              <a:t>show </a:t>
            </a:r>
            <a:r>
              <a:rPr lang="en-US" sz="2000" dirty="0">
                <a:latin typeface="Myriad Pro SemiExt" panose="020B0505030403020204" charset="0"/>
              </a:rPr>
              <a:t>output in kilobytes </a:t>
            </a:r>
          </a:p>
          <a:p>
            <a:pPr lvl="1"/>
            <a:r>
              <a:rPr lang="en-US" sz="2000" dirty="0">
                <a:latin typeface="Myriad Pro SemiExt" panose="020B0505030403020204" charset="0"/>
              </a:rPr>
              <a:t>-m, --mega show output in megabytes </a:t>
            </a:r>
          </a:p>
          <a:p>
            <a:pPr lvl="1"/>
            <a:r>
              <a:rPr lang="en-US" sz="2000" dirty="0" smtClean="0">
                <a:latin typeface="Myriad Pro SemiExt" panose="020B0505030403020204" charset="0"/>
              </a:rPr>
              <a:t>-</a:t>
            </a:r>
            <a:r>
              <a:rPr lang="en-US" sz="2000" dirty="0">
                <a:latin typeface="Myriad Pro SemiExt" panose="020B0505030403020204" charset="0"/>
              </a:rPr>
              <a:t>h, --human show human-readable output </a:t>
            </a:r>
          </a:p>
          <a:p>
            <a:pPr lvl="1"/>
            <a:r>
              <a:rPr lang="en-US" sz="2000" dirty="0" smtClean="0">
                <a:latin typeface="Myriad Pro SemiExt" panose="020B0505030403020204" charset="0"/>
              </a:rPr>
              <a:t>-</a:t>
            </a:r>
            <a:r>
              <a:rPr lang="en-US" sz="2000" dirty="0">
                <a:latin typeface="Myriad Pro SemiExt" panose="020B0505030403020204" charset="0"/>
              </a:rPr>
              <a:t>t, --total show total for RAM + swap 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uptime </a:t>
            </a:r>
            <a:r>
              <a:rPr lang="pt-BR" sz="2000" b="1" dirty="0">
                <a:latin typeface="Myriad Pro SemiExt" panose="020B0505030403020204" charset="0"/>
              </a:rPr>
              <a:t>– </a:t>
            </a:r>
            <a:r>
              <a:rPr lang="pt-BR" sz="2000" dirty="0">
                <a:latin typeface="Myriad Pro SemiExt" panose="020B0505030403020204" charset="0"/>
              </a:rPr>
              <a:t>Mostra quanto tempo a máquina esta ligada, quantos usuários estão conectados e a </a:t>
            </a:r>
            <a:r>
              <a:rPr lang="pt-BR" sz="2000" dirty="0" smtClean="0">
                <a:latin typeface="Myriad Pro SemiExt" panose="020B0505030403020204" charset="0"/>
              </a:rPr>
              <a:t>carga.</a:t>
            </a:r>
          </a:p>
          <a:p>
            <a:pPr lvl="1"/>
            <a:r>
              <a:rPr lang="en-US" sz="2000" dirty="0">
                <a:latin typeface="Myriad Pro SemiExt" panose="020B0505030403020204" charset="0"/>
              </a:rPr>
              <a:t>-p, --</a:t>
            </a:r>
            <a:r>
              <a:rPr lang="en-US" sz="2000" dirty="0" smtClean="0">
                <a:latin typeface="Myriad Pro SemiExt" panose="020B0505030403020204" charset="0"/>
              </a:rPr>
              <a:t>pretty, show </a:t>
            </a:r>
            <a:r>
              <a:rPr lang="en-US" sz="2000" dirty="0">
                <a:latin typeface="Myriad Pro SemiExt" panose="020B0505030403020204" charset="0"/>
              </a:rPr>
              <a:t>uptime in pretty format </a:t>
            </a:r>
            <a:endParaRPr lang="en-US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-V, --</a:t>
            </a:r>
            <a:r>
              <a:rPr lang="pt-BR" sz="2000" dirty="0" smtClean="0">
                <a:latin typeface="Myriad Pro SemiExt" panose="020B0505030403020204" charset="0"/>
              </a:rPr>
              <a:t>version ,display </a:t>
            </a:r>
            <a:r>
              <a:rPr lang="pt-BR" sz="2000" dirty="0">
                <a:latin typeface="Myriad Pro SemiExt" panose="020B0505030403020204" charset="0"/>
              </a:rPr>
              <a:t>version information and exit 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dmesg </a:t>
            </a:r>
            <a:r>
              <a:rPr lang="pt-BR" sz="2000" b="1" dirty="0">
                <a:latin typeface="Myriad Pro SemiExt" panose="020B0505030403020204" charset="0"/>
              </a:rPr>
              <a:t>– </a:t>
            </a:r>
            <a:r>
              <a:rPr lang="pt-BR" sz="2000" dirty="0" smtClean="0">
                <a:latin typeface="Myriad Pro SemiExt" panose="020B0505030403020204" charset="0"/>
              </a:rPr>
              <a:t>Mostra mensagens do sistema de BOOT, Kernel e device drivers</a:t>
            </a:r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&amp;</a:t>
            </a:r>
            <a:r>
              <a:rPr lang="pt-BR" sz="2000" dirty="0" smtClean="0">
                <a:latin typeface="Myriad Pro SemiExt" panose="020B0505030403020204" charset="0"/>
              </a:rPr>
              <a:t> - Executando o processo em background : Utilizar o &amp; no final do comando: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top &amp;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endParaRPr lang="pt-BR" sz="2000" dirty="0">
              <a:latin typeface="Myriad Pro SemiExt" panose="020B0505030403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01" y="1896300"/>
            <a:ext cx="6021799" cy="120758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6020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502688"/>
            <a:ext cx="10537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Myriad Pro SemiExt" panose="020B0505030403020204" charset="0"/>
              </a:rPr>
              <a:t> </a:t>
            </a:r>
            <a:r>
              <a:rPr lang="pt-BR" b="1" dirty="0" smtClean="0">
                <a:latin typeface="Myriad Pro SemiExt" panose="020B0505030403020204" charset="0"/>
              </a:rPr>
              <a:t>/etc/fstab</a:t>
            </a:r>
            <a:r>
              <a:rPr lang="pt-BR" dirty="0" smtClean="0">
                <a:latin typeface="Myriad Pro SemiExt" panose="020B0505030403020204" charset="0"/>
              </a:rPr>
              <a:t>: monta automaticamente sistemas de arquivos espalhados por várias unidades ou partições separadas</a:t>
            </a:r>
          </a:p>
          <a:p>
            <a:endParaRPr lang="pt-BR" dirty="0">
              <a:latin typeface="Myriad Pro SemiExt" panose="020B0505030403020204" charset="0"/>
            </a:endParaRPr>
          </a:p>
          <a:p>
            <a:endParaRPr lang="pt-BR" dirty="0">
              <a:latin typeface="Myriad Pro SemiExt" panose="020B0505030403020204" charset="0"/>
            </a:endParaRPr>
          </a:p>
          <a:p>
            <a:endParaRPr lang="pt-BR" dirty="0" smtClean="0">
              <a:latin typeface="Myriad Pro SemiExt" panose="020B0505030403020204" charset="0"/>
            </a:endParaRPr>
          </a:p>
          <a:p>
            <a:pPr lvl="1"/>
            <a:endParaRPr lang="pt-BR" dirty="0" smtClean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4558821"/>
            <a:ext cx="9554482" cy="978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7" y="3109379"/>
            <a:ext cx="9554482" cy="14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66970" y="1234453"/>
            <a:ext cx="10537715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>
                <a:latin typeface="Myriad Pro SemiExt" panose="020B0505030403020204" charset="0"/>
              </a:rPr>
              <a:t>SYSLOG: </a:t>
            </a:r>
            <a:r>
              <a:rPr lang="pt-PT" dirty="0" smtClean="0">
                <a:latin typeface="Myriad Pro SemiExt" panose="020B0505030403020204" charset="0"/>
              </a:rPr>
              <a:t>Coletor de </a:t>
            </a:r>
            <a:r>
              <a:rPr lang="pt-PT" dirty="0">
                <a:latin typeface="Myriad Pro SemiExt" panose="020B0505030403020204" charset="0"/>
              </a:rPr>
              <a:t>mensagens de vários programas e serviços, incluindo o kernel, e os </a:t>
            </a:r>
            <a:r>
              <a:rPr lang="pt-PT" dirty="0" smtClean="0">
                <a:latin typeface="Myriad Pro SemiExt" panose="020B0505030403020204" charset="0"/>
              </a:rPr>
              <a:t>armazena </a:t>
            </a:r>
            <a:r>
              <a:rPr lang="pt-PT" dirty="0">
                <a:latin typeface="Myriad Pro SemiExt" panose="020B0505030403020204" charset="0"/>
              </a:rPr>
              <a:t>em </a:t>
            </a:r>
            <a:r>
              <a:rPr lang="pt-PT" dirty="0" smtClean="0">
                <a:latin typeface="Myriad Pro SemiExt" panose="020B0505030403020204" charset="0"/>
              </a:rPr>
              <a:t>arquivos </a:t>
            </a:r>
            <a:r>
              <a:rPr lang="pt-PT" dirty="0">
                <a:latin typeface="Myriad Pro SemiExt" panose="020B0505030403020204" charset="0"/>
              </a:rPr>
              <a:t>de </a:t>
            </a:r>
            <a:r>
              <a:rPr lang="pt-PT" dirty="0" smtClean="0">
                <a:latin typeface="Myriad Pro SemiExt" panose="020B0505030403020204" charset="0"/>
              </a:rPr>
              <a:t>log.</a:t>
            </a:r>
          </a:p>
          <a:p>
            <a:endParaRPr lang="pt-BR" dirty="0" smtClean="0">
              <a:latin typeface="Myriad Pro SemiExt" panose="020B0505030403020204" charset="0"/>
            </a:endParaRPr>
          </a:p>
          <a:p>
            <a:pPr lvl="1"/>
            <a:r>
              <a:rPr lang="pt-BR" dirty="0" smtClean="0">
                <a:latin typeface="Myriad Pro SemiExt" panose="020B0505030403020204" charset="0"/>
              </a:rPr>
              <a:t>/var/log: Arquivos de log para eventos e programas do Linux: Kernel, system, mail, samba, </a:t>
            </a:r>
          </a:p>
          <a:p>
            <a:pPr lvl="1"/>
            <a:r>
              <a:rPr lang="pt-BR" dirty="0" smtClean="0">
                <a:latin typeface="Myriad Pro SemiExt" panose="020B0505030403020204" charset="0"/>
              </a:rPr>
              <a:t>/var/log/messages: </a:t>
            </a:r>
            <a:r>
              <a:rPr lang="pt-BR" dirty="0">
                <a:latin typeface="Myriad Pro SemiExt" panose="020B0505030403020204" charset="0"/>
              </a:rPr>
              <a:t>contém mensagens do kernel 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dirty="0" smtClean="0">
                <a:latin typeface="Myriad Pro SemiExt" panose="020B0505030403020204" charset="0"/>
              </a:rPr>
              <a:t>/etc/logrotate.conf: Configura a rotação dos arquivos de log</a:t>
            </a:r>
            <a:r>
              <a:rPr lang="pt-PT" dirty="0">
                <a:latin typeface="Myriad Pro SemiExt" panose="020B0505030403020204" charset="0"/>
              </a:rPr>
              <a:t/>
            </a:r>
            <a:br>
              <a:rPr lang="pt-PT" dirty="0">
                <a:latin typeface="Myriad Pro SemiExt" panose="020B0505030403020204" charset="0"/>
              </a:rPr>
            </a:br>
            <a:r>
              <a:rPr lang="pt-BR" dirty="0" smtClean="0">
                <a:latin typeface="Myriad Pro SemiExt" panose="020B0505030403020204" charset="0"/>
              </a:rPr>
              <a:t> </a:t>
            </a:r>
            <a:endParaRPr lang="pt-BR" dirty="0">
              <a:latin typeface="Myriad Pro SemiExt" panose="020B0505030403020204" charset="0"/>
            </a:endParaRPr>
          </a:p>
          <a:p>
            <a:r>
              <a:rPr lang="pt-BR" dirty="0" smtClean="0">
                <a:latin typeface="Myriad Pro SemiExt" panose="020B0505030403020204" charset="0"/>
              </a:rPr>
              <a:t> </a:t>
            </a:r>
            <a:r>
              <a:rPr lang="pt-BR" b="1" dirty="0" smtClean="0">
                <a:latin typeface="Myriad Pro SemiExt" panose="020B0505030403020204" charset="0"/>
              </a:rPr>
              <a:t>/proc</a:t>
            </a:r>
            <a:r>
              <a:rPr lang="pt-BR" dirty="0" smtClean="0">
                <a:latin typeface="Myriad Pro SemiExt" panose="020B0505030403020204" charset="0"/>
              </a:rPr>
              <a:t> – (Virtual File System) – Diretório de  Informações do Kernel.</a:t>
            </a:r>
          </a:p>
          <a:p>
            <a:pPr lvl="1"/>
            <a:r>
              <a:rPr lang="pt-PT" dirty="0">
                <a:latin typeface="Myriad Pro SemiExt" panose="020B0505030403020204" charset="0"/>
              </a:rPr>
              <a:t>Pode-se encontrar uma grande quantidade de informações detalhando o hardware do sistema e quaisquer processos atualmente em </a:t>
            </a:r>
            <a:r>
              <a:rPr lang="pt-PT" dirty="0" smtClean="0">
                <a:latin typeface="Myriad Pro SemiExt" panose="020B0505030403020204" charset="0"/>
              </a:rPr>
              <a:t>execução</a:t>
            </a:r>
          </a:p>
          <a:p>
            <a:endParaRPr lang="pt-BR" dirty="0">
              <a:latin typeface="Myriad Pro SemiExt" panose="020B0505030403020204" charset="0"/>
            </a:endParaRPr>
          </a:p>
          <a:p>
            <a:r>
              <a:rPr lang="pt-BR" dirty="0">
                <a:latin typeface="Myriad Pro SemiExt" panose="020B0505030403020204" charset="0"/>
              </a:rPr>
              <a:t> </a:t>
            </a:r>
            <a:r>
              <a:rPr lang="pt-BR" b="1" dirty="0" smtClean="0">
                <a:latin typeface="Myriad Pro SemiExt" panose="020B0505030403020204" charset="0"/>
              </a:rPr>
              <a:t>/dev </a:t>
            </a:r>
            <a:r>
              <a:rPr lang="pt-BR" dirty="0">
                <a:latin typeface="Myriad Pro SemiExt" panose="020B0505030403020204" charset="0"/>
              </a:rPr>
              <a:t>– Contém os arquivos que servem de ligação com os dispositivos de hardware da máquina </a:t>
            </a:r>
          </a:p>
          <a:p>
            <a:pPr lvl="0"/>
            <a:endParaRPr lang="pt-BR" dirty="0"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r>
              <a:rPr lang="pt-BR" b="1" dirty="0">
                <a:latin typeface="Myriad Pro SemiExt" panose="020B0505030403020204" charset="0"/>
              </a:rPr>
              <a:t>/sys </a:t>
            </a:r>
            <a:r>
              <a:rPr lang="pt-BR" dirty="0">
                <a:latin typeface="Myriad Pro SemiExt" panose="020B0505030403020204" charset="0"/>
              </a:rPr>
              <a:t>- É usado pelo Kernel Linux para manter dados atualizados sobre os dispositivos de hardware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dirty="0">
                <a:latin typeface="Myriad Pro SemiExt" panose="020B0505030403020204" charset="0"/>
              </a:rPr>
              <a:t>da máquina </a:t>
            </a:r>
            <a:endParaRPr lang="pt-BR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669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4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Exercícios, parte1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98670" y="1401210"/>
            <a:ext cx="105377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>
                <a:latin typeface="Myriad Pro SemiExt" panose="020B0505030403020204" charset="0"/>
              </a:rPr>
              <a:t>Kernel Linux: É um programa, carregado em memória na inicializaçao.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Interface entre o Hardware e os sistemas de gerenciamento de tarefas e aplicativos.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Nucleo do sistema operacional Linux (core).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Modular</a:t>
            </a:r>
            <a:r>
              <a:rPr lang="pt-BR" sz="2400" dirty="0">
                <a:latin typeface="Myriad Pro SemiExt" panose="020B0505030403020204" charset="0"/>
              </a:rPr>
              <a:t>, existem varios Kernels, compactos ou maiores. </a:t>
            </a:r>
            <a:endParaRPr lang="pt-BR" sz="2400" dirty="0" smtClean="0">
              <a:latin typeface="Myriad Pro SemiExt" panose="020B0505030403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400" dirty="0">
              <a:latin typeface="Myriad Pro SemiExt" panose="020B0505030403020204" charset="0"/>
            </a:endParaRPr>
          </a:p>
          <a:p>
            <a:pPr lvl="0"/>
            <a:r>
              <a:rPr lang="pt-BR" sz="2400" dirty="0">
                <a:latin typeface="Myriad Pro SemiExt" panose="020B0505030403020204" charset="0"/>
              </a:rPr>
              <a:t>Sistema Operacional </a:t>
            </a:r>
            <a:r>
              <a:rPr lang="pt-BR" sz="2400" dirty="0" smtClean="0">
                <a:latin typeface="Myriad Pro SemiExt" panose="020B0505030403020204" charset="0"/>
              </a:rPr>
              <a:t>Linux é: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Kernel Linux mais aplicativos Open Source: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400" dirty="0">
              <a:latin typeface="Myriad Pro SemiExt" panose="020B0505030403020204" charset="0"/>
            </a:endParaRPr>
          </a:p>
          <a:p>
            <a:pPr lvl="0"/>
            <a:r>
              <a:rPr lang="pt-BR" sz="2400" dirty="0">
                <a:latin typeface="Myriad Pro SemiExt" panose="020B0505030403020204" charset="0"/>
              </a:rPr>
              <a:t>Distribuição: </a:t>
            </a:r>
            <a:r>
              <a:rPr lang="pt-BR" sz="2400" dirty="0" smtClean="0">
                <a:latin typeface="Myriad Pro SemiExt" panose="020B0505030403020204" charset="0"/>
              </a:rPr>
              <a:t>pacote </a:t>
            </a:r>
            <a:r>
              <a:rPr lang="pt-BR" sz="2400" dirty="0">
                <a:latin typeface="Myriad Pro SemiExt" panose="020B0505030403020204" charset="0"/>
              </a:rPr>
              <a:t>de Kernel mais o conjunto de aplicativos fornecidos.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Distros são diferentes </a:t>
            </a:r>
            <a:r>
              <a:rPr lang="pt-BR" sz="2400" dirty="0">
                <a:latin typeface="Myriad Pro SemiExt" panose="020B0505030403020204" charset="0"/>
              </a:rPr>
              <a:t>versões de Kernel, aplicativos, </a:t>
            </a:r>
            <a:r>
              <a:rPr lang="pt-BR" sz="2400" dirty="0" smtClean="0">
                <a:latin typeface="Myriad Pro SemiExt" panose="020B0505030403020204" charset="0"/>
              </a:rPr>
              <a:t>drivers.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As </a:t>
            </a:r>
            <a:r>
              <a:rPr lang="pt-BR" sz="2400" dirty="0">
                <a:latin typeface="Myriad Pro SemiExt" panose="020B0505030403020204" charset="0"/>
              </a:rPr>
              <a:t>distribuicoes usadas em empresas são </a:t>
            </a:r>
            <a:r>
              <a:rPr lang="pt-BR" sz="2400" dirty="0" smtClean="0">
                <a:latin typeface="Myriad Pro SemiExt" panose="020B0505030403020204" charset="0"/>
              </a:rPr>
              <a:t>estáveis.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Pacotes </a:t>
            </a:r>
            <a:r>
              <a:rPr lang="pt-BR" sz="2400" dirty="0">
                <a:latin typeface="Myriad Pro SemiExt" panose="020B0505030403020204" charset="0"/>
              </a:rPr>
              <a:t>de uma distribuição podem ser </a:t>
            </a:r>
            <a:r>
              <a:rPr lang="pt-BR" sz="2400" dirty="0" smtClean="0">
                <a:latin typeface="Myriad Pro SemiExt" panose="020B0505030403020204" charset="0"/>
              </a:rPr>
              <a:t>adaptadas </a:t>
            </a:r>
            <a:r>
              <a:rPr lang="pt-BR" sz="2400" dirty="0">
                <a:latin typeface="Myriad Pro SemiExt" panose="020B0505030403020204" charset="0"/>
              </a:rPr>
              <a:t>por </a:t>
            </a:r>
            <a:r>
              <a:rPr lang="pt-BR" sz="2400" dirty="0" smtClean="0">
                <a:latin typeface="Myriad Pro SemiExt" panose="020B0505030403020204" charset="0"/>
              </a:rPr>
              <a:t>outras e distribuidas</a:t>
            </a:r>
            <a:endParaRPr lang="pt-BR" sz="2400" dirty="0">
              <a:latin typeface="Myriad Pro SemiExt" panose="020B0505030403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400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952670" y="600991"/>
            <a:ext cx="94359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1.1</a:t>
            </a:r>
            <a:r>
              <a:rPr lang="en-US" sz="2400" b="1" dirty="0" smtClean="0">
                <a:latin typeface="Myriad Pro SemiExt" panose="020B0505030403020204" charset="0"/>
              </a:rPr>
              <a:t>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Evolução do Linux e Sistemas Operacionais Populares</a:t>
            </a:r>
            <a:endParaRPr lang="pt-BR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  <a:p>
            <a:pPr lvl="0"/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3822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51070" y="1132853"/>
            <a:ext cx="105377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dirty="0">
              <a:latin typeface="Myriad Pro SemiExt" panose="020B0505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Myriad Pro SemiExt" panose="020B0505030403020204" charset="0"/>
              </a:rPr>
              <a:t>Logar no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os processos do seu usuario apenas:  $ ps ux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o processo de todos os usuários: $ ps aux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Abrir mais um terminal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No terminal um, executar o comando top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No terminal um, executar o comando top –u mint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Comparar os dois comandos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No terminal um: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Anotar o PID do comando “top –u mint” : $ ps –aux | grep top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Matar o comando top utilizando o PID anotado: $ kill -9 &lt;PID&gt;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se o top “ morreu” no terminal 2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a memoria do sistema: $free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o tempo que o sistema esta rodando: uptime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as mensagens do sistema: dmesg | more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Rodar o comando top em backgroud:  $ top &amp;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se o comando esta realmente rodando: $ ps –aux | grep top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>
              <a:latin typeface="Myriad Pro SemiExt" panose="020B0505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yriad Pro SemiExt" panose="020B0505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parte 1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0322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4.4 O Linux Em Rede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32" y="1417828"/>
            <a:ext cx="5614416" cy="4678680"/>
          </a:xfrm>
          <a:prstGeom prst="rect">
            <a:avLst/>
          </a:prstGeom>
        </p:spPr>
      </p:pic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4.4 O Linux em Rede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5432" y="1448844"/>
            <a:ext cx="5715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  <a:t>Para um computador ser considerado parte de uma rede, é necessário que tenha</a:t>
            </a:r>
            <a:b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</a:br>
            <a: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  <a:t>uma interface de rede. A interface fornecera um link de comunicação entre o</a:t>
            </a:r>
            <a:b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</a:br>
            <a: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  <a:t>hardware e a rede. Isso permite formar redes como Ethernet ou Token Ring, </a:t>
            </a:r>
            <a:r>
              <a:rPr lang="pt-BR" sz="2000" dirty="0" smtClean="0">
                <a:solidFill>
                  <a:srgbClr val="000000"/>
                </a:solidFill>
                <a:latin typeface="Myriad Pro SemiExt" panose="020B0505030403020204" charset="0"/>
              </a:rPr>
              <a:t>ponto-a-ponto</a:t>
            </a:r>
            <a: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  <a:t>, </a:t>
            </a:r>
            <a:r>
              <a:rPr lang="pt-BR" sz="2000" dirty="0" smtClean="0">
                <a:solidFill>
                  <a:srgbClr val="000000"/>
                </a:solidFill>
                <a:latin typeface="Myriad Pro SemiExt" panose="020B0505030403020204" charset="0"/>
              </a:rPr>
              <a:t>dial-up, </a:t>
            </a:r>
            <a: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  <a:t>wireless ou outra formas.</a:t>
            </a:r>
            <a:r>
              <a:rPr lang="pt-BR" sz="2000" dirty="0">
                <a:latin typeface="Myriad Pro SemiExt" panose="020B0505030403020204" charset="0"/>
              </a:rPr>
              <a:t> </a:t>
            </a:r>
            <a:endParaRPr lang="pt-BR" sz="2000" dirty="0" smtClean="0">
              <a:latin typeface="Myriad Pro SemiExt" panose="020B0505030403020204" charset="0"/>
            </a:endParaRP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Interface de rede = Placa de rede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3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03978" y="1238517"/>
            <a:ext cx="105377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yriad Pro SemiExt" panose="020B0505030403020204" charset="0"/>
              </a:rPr>
              <a:t>Protocolo de Rede: </a:t>
            </a:r>
            <a:r>
              <a:rPr lang="pt-PT" sz="2000" dirty="0">
                <a:latin typeface="Myriad Pro SemiExt" panose="020B0505030403020204" charset="0"/>
              </a:rPr>
              <a:t>regras que </a:t>
            </a:r>
            <a:r>
              <a:rPr lang="pt-PT" sz="2000" dirty="0" smtClean="0">
                <a:latin typeface="Myriad Pro SemiExt" panose="020B0505030403020204" charset="0"/>
              </a:rPr>
              <a:t>controlam </a:t>
            </a:r>
            <a:r>
              <a:rPr lang="pt-PT" sz="2000" dirty="0">
                <a:latin typeface="Myriad Pro SemiExt" panose="020B0505030403020204" charset="0"/>
              </a:rPr>
              <a:t>e </a:t>
            </a:r>
            <a:r>
              <a:rPr lang="pt-PT" sz="2000" dirty="0" smtClean="0">
                <a:latin typeface="Myriad Pro SemiExt" panose="020B0505030403020204" charset="0"/>
              </a:rPr>
              <a:t>possibilitam </a:t>
            </a:r>
            <a:r>
              <a:rPr lang="pt-PT" sz="2000" dirty="0">
                <a:latin typeface="Myriad Pro SemiExt" panose="020B0505030403020204" charset="0"/>
              </a:rPr>
              <a:t>uma conexão, </a:t>
            </a:r>
            <a:r>
              <a:rPr lang="pt-PT" sz="2000" dirty="0" smtClean="0">
                <a:latin typeface="Myriad Pro SemiExt" panose="020B0505030403020204" charset="0"/>
              </a:rPr>
              <a:t>comunicação e </a:t>
            </a:r>
            <a:r>
              <a:rPr lang="pt-PT" sz="2000" dirty="0">
                <a:latin typeface="Myriad Pro SemiExt" panose="020B0505030403020204" charset="0"/>
              </a:rPr>
              <a:t>transferência de dados entre dois sistemas computacionais. </a:t>
            </a:r>
            <a:endParaRPr lang="pt-PT" sz="2000" dirty="0" smtClean="0">
              <a:latin typeface="Myriad Pro SemiExt" panose="020B0505030403020204" charset="0"/>
            </a:endParaRPr>
          </a:p>
          <a:p>
            <a:pPr lvl="1"/>
            <a:r>
              <a:rPr lang="pt-PT" sz="2000" dirty="0" smtClean="0">
                <a:latin typeface="Myriad Pro SemiExt" panose="020B0505030403020204" charset="0"/>
              </a:rPr>
              <a:t>Ex: TCP</a:t>
            </a:r>
            <a:r>
              <a:rPr lang="pt-PT" sz="2000" dirty="0">
                <a:latin typeface="Myriad Pro SemiExt" panose="020B0505030403020204" charset="0"/>
              </a:rPr>
              <a:t>, FTP, HTTP, SSH, SMTP, </a:t>
            </a:r>
            <a:r>
              <a:rPr lang="pt-PT" sz="2000" dirty="0" smtClean="0">
                <a:latin typeface="Myriad Pro SemiExt" panose="020B0505030403020204" charset="0"/>
              </a:rPr>
              <a:t>etc</a:t>
            </a:r>
          </a:p>
          <a:p>
            <a:endParaRPr lang="pt-PT" sz="2000" dirty="0" smtClean="0">
              <a:latin typeface="Myriad Pro SemiExt" panose="020B0505030403020204" charset="0"/>
            </a:endParaRPr>
          </a:p>
          <a:p>
            <a:r>
              <a:rPr lang="pt-PT" sz="2000" dirty="0" smtClean="0">
                <a:latin typeface="Myriad Pro SemiExt" panose="020B0505030403020204" charset="0"/>
              </a:rPr>
              <a:t>LAN </a:t>
            </a:r>
            <a:r>
              <a:rPr lang="pt-PT" sz="2000" dirty="0">
                <a:latin typeface="Myriad Pro SemiExt" panose="020B0505030403020204" charset="0"/>
              </a:rPr>
              <a:t>– </a:t>
            </a:r>
            <a:r>
              <a:rPr lang="pt-BR" sz="2000" dirty="0">
                <a:latin typeface="Myriad Pro SemiExt" panose="020B0505030403020204" charset="0"/>
              </a:rPr>
              <a:t>Local Area Network  - Rede </a:t>
            </a:r>
            <a:r>
              <a:rPr lang="pt-BR" sz="2000" dirty="0" smtClean="0">
                <a:latin typeface="Myriad Pro SemiExt" panose="020B0505030403020204" charset="0"/>
              </a:rPr>
              <a:t>local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VPN – Virtual Private Network – Rede local montada utilizando os recursos da </a:t>
            </a:r>
            <a:r>
              <a:rPr lang="pt-BR" sz="2000" dirty="0" smtClean="0">
                <a:latin typeface="Myriad Pro SemiExt" panose="020B0505030403020204" charset="0"/>
              </a:rPr>
              <a:t>Internet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WAN - Wide Area Network – Rede Local + externa</a:t>
            </a:r>
          </a:p>
          <a:p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DMZ – Zona Desmilitarizada. Sub Rede que contem os servidores de acessos externos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Roteador – Encaminha pacotes de dados entre redes de computadores. Lê e encaminha o pacote.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Firewall - dispositivo </a:t>
            </a:r>
            <a:r>
              <a:rPr lang="pt-BR" sz="2000" dirty="0" smtClean="0">
                <a:latin typeface="Myriad Pro SemiExt" panose="020B0505030403020204" charset="0"/>
              </a:rPr>
              <a:t>que </a:t>
            </a:r>
            <a:r>
              <a:rPr lang="pt-BR" sz="2000" dirty="0">
                <a:latin typeface="Myriad Pro SemiExt" panose="020B0505030403020204" charset="0"/>
              </a:rPr>
              <a:t>tem por objetivo aplicar uma política de segurança a um determinado ponto da </a:t>
            </a:r>
            <a:r>
              <a:rPr lang="pt-BR" sz="2000" dirty="0" smtClean="0">
                <a:latin typeface="Myriad Pro SemiExt" panose="020B0505030403020204" charset="0"/>
              </a:rPr>
              <a:t>rede, restringindo o tráfego de pacotes por uma série de regras.</a:t>
            </a: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4.4 O Linux em Rede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74508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727115"/>
            <a:ext cx="5130800" cy="622657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54778" y="1441717"/>
            <a:ext cx="10537715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lvl="1"/>
            <a:endParaRPr lang="pt-BR" dirty="0" smtClean="0">
              <a:latin typeface="Myriad Pro" panose="020B0503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dirty="0">
              <a:latin typeface="Myriad Pro" panose="020B0503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dirty="0">
              <a:latin typeface="Myriad Pro" panose="020B0503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345" y="5297274"/>
            <a:ext cx="4091299" cy="11090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660644" y="4897021"/>
            <a:ext cx="1645920" cy="150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08635" y="1330404"/>
            <a:ext cx="5715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  <a:t>Para um computador ser considerado parte de uma rede, é necessário que tenha</a:t>
            </a:r>
            <a:b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</a:br>
            <a: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  <a:t>uma interface de rede. </a:t>
            </a:r>
            <a:r>
              <a:rPr lang="pt-BR" sz="2000" dirty="0" smtClean="0">
                <a:solidFill>
                  <a:srgbClr val="000000"/>
                </a:solidFill>
                <a:latin typeface="Myriad Pro SemiExt" panose="020B0505030403020204" charset="0"/>
              </a:rPr>
              <a:t>(Placa de rede)</a:t>
            </a:r>
          </a:p>
          <a:p>
            <a:r>
              <a:rPr lang="pt-BR" sz="2000" dirty="0" smtClean="0">
                <a:solidFill>
                  <a:srgbClr val="000000"/>
                </a:solidFill>
                <a:latin typeface="Myriad Pro SemiExt" panose="020B0505030403020204" charset="0"/>
              </a:rPr>
              <a:t>A </a:t>
            </a:r>
            <a: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  <a:t>interface fornecera um link de comunicação entre </a:t>
            </a:r>
            <a:r>
              <a:rPr lang="pt-BR" sz="2000" dirty="0" smtClean="0">
                <a:solidFill>
                  <a:srgbClr val="000000"/>
                </a:solidFill>
                <a:latin typeface="Myriad Pro SemiExt" panose="020B0505030403020204" charset="0"/>
              </a:rPr>
              <a:t>o hardware </a:t>
            </a:r>
            <a:r>
              <a:rPr lang="pt-BR" sz="2000" dirty="0">
                <a:solidFill>
                  <a:srgbClr val="000000"/>
                </a:solidFill>
                <a:latin typeface="Myriad Pro SemiExt" panose="020B0505030403020204" charset="0"/>
              </a:rPr>
              <a:t>e a rede. </a:t>
            </a:r>
            <a:endParaRPr lang="pt-BR" sz="2000" dirty="0">
              <a:latin typeface="Myriad Pro SemiExt" panose="020B0505030403020204" charset="0"/>
            </a:endParaRPr>
          </a:p>
        </p:txBody>
      </p:sp>
      <p:sp>
        <p:nvSpPr>
          <p:cNvPr id="8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4.4 O Linux em Rede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485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4.4 O Linux em Rede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571380" y="1350520"/>
            <a:ext cx="10972080" cy="505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DNS - </a:t>
            </a:r>
            <a:r>
              <a:rPr lang="pt-PT" sz="2000" dirty="0">
                <a:latin typeface="Myriad Pro SemiExt" panose="020B0505030403020204" charset="0"/>
              </a:rPr>
              <a:t>Domain Name System (sistema de nomes de domí­nio). O </a:t>
            </a:r>
            <a:r>
              <a:rPr lang="pt-PT" sz="2000" i="1" dirty="0">
                <a:latin typeface="Myriad Pro SemiExt" panose="020B0505030403020204" charset="0"/>
              </a:rPr>
              <a:t>DNS</a:t>
            </a:r>
            <a:r>
              <a:rPr lang="pt-PT" sz="2000" dirty="0">
                <a:latin typeface="Myriad Pro SemiExt" panose="020B0505030403020204" charset="0"/>
              </a:rPr>
              <a:t> converte os nomes de máquinas para endereços IPs que todas as máquinas da Internet possuem</a:t>
            </a:r>
          </a:p>
          <a:p>
            <a:endParaRPr lang="pt-BR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Protocolo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de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Internet (IP):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protocolo de comunicação usado entre todas as máquinas em rede para encaminhamento dos dados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.</a:t>
            </a:r>
          </a:p>
          <a:p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Endereçamento </a:t>
            </a:r>
            <a:r>
              <a:rPr lang="pt-B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IPV4: 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Um </a:t>
            </a:r>
            <a:r>
              <a:rPr lang="pt-B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endereço IPv4 é formado por </a:t>
            </a:r>
            <a:r>
              <a:rPr lang="pt-B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32bits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bits são devidos em quatro grupos, chamados de octetos ou bytes, cada um contendo 8 bits;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Cada byte um </a:t>
            </a:r>
            <a:r>
              <a:rPr lang="pt-B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endereco </a:t>
            </a:r>
            <a:r>
              <a:rPr lang="pt-B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IPv4 pode conter número decimal compreendido entre o intervalo de 0 a 255;</a:t>
            </a: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Intervalo de 4,3 bilhões Ips</a:t>
            </a:r>
            <a:r>
              <a:rPr lang="pt-BR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.  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>
              <a:lnSpc>
                <a:spcPct val="100000"/>
              </a:lnSpc>
            </a:pP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Endereçamento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IPV6: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Espaço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para endereçamento de 128 bits;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Representação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dos endereços  IPV6:2001:0DB8:AD1F:25E2:CADE:CAFE:F0CA:84C1 </a:t>
            </a:r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>
              <a:lnSpc>
                <a:spcPct val="100000"/>
              </a:lnSpc>
            </a:pP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37" y="2840037"/>
            <a:ext cx="4151096" cy="70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4.4 O Linux em Rede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2800" y="1285945"/>
            <a:ext cx="110617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/etc/hosts: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Faz o relacionamento entre um nome de computador e endereço IP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local 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# cat /etc/host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127.0.0.1 localhost loopback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192.168.10.1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server01 server01.domain.com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1" dirty="0">
                <a:latin typeface="Myriad Pro SemiExt" panose="020B0505030403020204" charset="0"/>
              </a:rPr>
              <a:t>/etc/hosts.[</a:t>
            </a:r>
            <a:r>
              <a:rPr lang="pt-BR" sz="2000" dirty="0">
                <a:latin typeface="Myriad Pro SemiExt" panose="020B0505030403020204" charset="0"/>
              </a:rPr>
              <a:t>allow, deny]: você pode controlar o acesso à sua rede usando esses arquivos. Adiciona hosts que você deseja conceder acesso à sua rede ao arquivo hosts.allow; 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/etc/hostname: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Arquivo que contém o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nome (hostname)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atribuído á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maquina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local: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cat /etc/hostname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dragon-desktop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/etc/resolv.conf: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arquivo de configuração principal para resolução de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nomes de dominio.</a:t>
            </a:r>
          </a:p>
          <a:p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#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cat /etc/resolv.conf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endParaRPr lang="pt-BR" sz="20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4.4 O Linux em Rede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3600" y="1313746"/>
            <a:ext cx="108839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Ping: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verifica o estado do destinatario, enviando um pacote ECHO_REQUEST e aguardando um ECHO_RESPONSE:</a:t>
            </a: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ping -c3 google.com.br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Route: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serve para mostrar e manipular a tabela de roteamento IP do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kernel (Network Gateway)</a:t>
            </a: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route add -net 192.168.52.0 netmask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255.255.255.0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dev eth0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Ip: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pode tanto visualizar como configurar um endereço de rede, ou até desabilitar tal serviço.</a:t>
            </a: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ip address show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eth0  (mostra o protocolo da placa de rede eth0)</a:t>
            </a:r>
          </a:p>
          <a:p>
            <a:r>
              <a:rPr lang="en-US" sz="2000" dirty="0" smtClean="0">
                <a:latin typeface="Myriad Pro SemiExt" panose="020B0505030403020204" charset="0"/>
              </a:rPr>
              <a:t>	link/ether </a:t>
            </a:r>
            <a:r>
              <a:rPr lang="en-US" sz="2000" dirty="0">
                <a:latin typeface="Myriad Pro SemiExt" panose="020B0505030403020204" charset="0"/>
              </a:rPr>
              <a:t>fa:16:3e:20:dc:3c </a:t>
            </a:r>
            <a:r>
              <a:rPr lang="en-US" sz="2000" dirty="0" err="1">
                <a:latin typeface="Myriad Pro SemiExt" panose="020B0505030403020204" charset="0"/>
              </a:rPr>
              <a:t>brd</a:t>
            </a:r>
            <a:r>
              <a:rPr lang="en-US" sz="2000" dirty="0">
                <a:latin typeface="Myriad Pro SemiExt" panose="020B0505030403020204" charset="0"/>
              </a:rPr>
              <a:t> </a:t>
            </a:r>
            <a:r>
              <a:rPr lang="en-US" sz="2000" dirty="0" err="1">
                <a:latin typeface="Myriad Pro SemiExt" panose="020B0505030403020204" charset="0"/>
              </a:rPr>
              <a:t>ff:ff:ff:ff:ff:ff</a:t>
            </a:r>
            <a:r>
              <a:rPr lang="en-US" sz="2000" dirty="0">
                <a:latin typeface="Myriad Pro SemiExt" panose="020B0505030403020204" charset="0"/>
              </a:rPr>
              <a:t>                                                     </a:t>
            </a:r>
            <a:endParaRPr lang="en-US" sz="2000" dirty="0" smtClean="0">
              <a:latin typeface="Myriad Pro SemiExt" panose="020B0505030403020204" charset="0"/>
            </a:endParaRPr>
          </a:p>
          <a:p>
            <a:r>
              <a:rPr lang="en-US" sz="2000" dirty="0" smtClean="0">
                <a:latin typeface="Myriad Pro SemiExt" panose="020B0505030403020204" charset="0"/>
              </a:rPr>
              <a:t>  	</a:t>
            </a:r>
            <a:r>
              <a:rPr lang="en-US" sz="2000" dirty="0" err="1" smtClean="0">
                <a:latin typeface="Myriad Pro SemiExt" panose="020B0505030403020204" charset="0"/>
              </a:rPr>
              <a:t>inet</a:t>
            </a:r>
            <a:r>
              <a:rPr lang="en-US" sz="2000" dirty="0" smtClean="0">
                <a:latin typeface="Myriad Pro SemiExt" panose="020B0505030403020204" charset="0"/>
              </a:rPr>
              <a:t> </a:t>
            </a:r>
            <a:r>
              <a:rPr lang="en-US" sz="2000" b="1" dirty="0">
                <a:latin typeface="Myriad Pro SemiExt" panose="020B0505030403020204" charset="0"/>
              </a:rPr>
              <a:t>217.182.92.164</a:t>
            </a:r>
            <a:r>
              <a:rPr lang="en-US" sz="2000" dirty="0">
                <a:latin typeface="Myriad Pro SemiExt" panose="020B0505030403020204" charset="0"/>
              </a:rPr>
              <a:t>/32 </a:t>
            </a:r>
            <a:r>
              <a:rPr lang="en-US" sz="2000" dirty="0" err="1">
                <a:latin typeface="Myriad Pro SemiExt" panose="020B0505030403020204" charset="0"/>
              </a:rPr>
              <a:t>brd</a:t>
            </a:r>
            <a:r>
              <a:rPr lang="en-US" sz="2000" dirty="0">
                <a:latin typeface="Myriad Pro SemiExt" panose="020B0505030403020204" charset="0"/>
              </a:rPr>
              <a:t> 217.182.92.164 scope global dynamic eth0 </a:t>
            </a:r>
            <a:endParaRPr lang="en-US" sz="2000" dirty="0" smtClean="0">
              <a:latin typeface="Myriad Pro SemiExt" panose="020B0505030403020204" charset="0"/>
            </a:endParaRPr>
          </a:p>
          <a:p>
            <a:r>
              <a:rPr lang="en-US" sz="2000" dirty="0" smtClean="0">
                <a:latin typeface="Myriad Pro SemiExt" panose="020B0505030403020204" charset="0"/>
              </a:rPr>
              <a:t>	# </a:t>
            </a:r>
            <a:r>
              <a:rPr lang="en-US" sz="2000" dirty="0" err="1" smtClean="0">
                <a:latin typeface="Myriad Pro SemiExt" panose="020B0505030403020204" charset="0"/>
              </a:rPr>
              <a:t>ip</a:t>
            </a:r>
            <a:r>
              <a:rPr lang="en-US" sz="2000" dirty="0" smtClean="0">
                <a:latin typeface="Myriad Pro SemiExt" panose="020B0505030403020204" charset="0"/>
              </a:rPr>
              <a:t> route show  (</a:t>
            </a:r>
            <a:r>
              <a:rPr lang="en-US" sz="2000" dirty="0" err="1" smtClean="0">
                <a:latin typeface="Myriad Pro SemiExt" panose="020B0505030403020204" charset="0"/>
              </a:rPr>
              <a:t>lista</a:t>
            </a:r>
            <a:r>
              <a:rPr lang="en-US" sz="2000" dirty="0" smtClean="0">
                <a:latin typeface="Myriad Pro SemiExt" panose="020B0505030403020204" charset="0"/>
              </a:rPr>
              <a:t> as </a:t>
            </a:r>
            <a:r>
              <a:rPr lang="en-US" sz="2000" dirty="0" err="1" smtClean="0">
                <a:latin typeface="Myriad Pro SemiExt" panose="020B0505030403020204" charset="0"/>
              </a:rPr>
              <a:t>rotas</a:t>
            </a:r>
            <a:r>
              <a:rPr lang="en-US" sz="2000" dirty="0" smtClean="0">
                <a:latin typeface="Myriad Pro SemiExt" panose="020B0505030403020204" charset="0"/>
              </a:rPr>
              <a:t>)</a:t>
            </a:r>
            <a:r>
              <a:rPr lang="en-US" sz="2400" dirty="0">
                <a:latin typeface="Myriad Pro SemiExt" panose="020B0505030403020204" charset="0"/>
              </a:rPr>
              <a:t/>
            </a:r>
            <a:br>
              <a:rPr lang="en-US" sz="2400" dirty="0">
                <a:latin typeface="Myriad Pro SemiExt" panose="020B0505030403020204" charset="0"/>
              </a:rPr>
            </a:b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en-US" sz="2400" dirty="0">
                <a:latin typeface="Myriad Pro SemiExt" panose="020B0505030403020204" charset="0"/>
              </a:rPr>
              <a:t/>
            </a:r>
            <a:br>
              <a:rPr lang="en-US" sz="2400" dirty="0">
                <a:latin typeface="Myriad Pro SemiExt" panose="020B0505030403020204" charset="0"/>
              </a:rPr>
            </a:b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7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4.4 O Linux em Rede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3600" y="1313746"/>
            <a:ext cx="108839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Host: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um utilitário de verificação da performance do DNS. Normalmente é usado para converter nomes para IP e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vice-versa  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$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host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google.com.br</a:t>
            </a:r>
          </a:p>
          <a:p>
            <a:r>
              <a:rPr lang="en-US" sz="2000" dirty="0" smtClean="0">
                <a:latin typeface="Myriad Pro SemiExt" panose="020B0505030403020204" charset="0"/>
              </a:rPr>
              <a:t>	google.com.br </a:t>
            </a:r>
            <a:r>
              <a:rPr lang="en-US" sz="2000" dirty="0">
                <a:latin typeface="Myriad Pro SemiExt" panose="020B0505030403020204" charset="0"/>
              </a:rPr>
              <a:t>has address 172.217.7.195</a:t>
            </a:r>
            <a:br>
              <a:rPr lang="en-US" sz="2000" dirty="0">
                <a:latin typeface="Myriad Pro SemiExt" panose="020B0505030403020204" charset="0"/>
              </a:rPr>
            </a:br>
            <a:r>
              <a:rPr lang="en-US" sz="2000" dirty="0" smtClean="0">
                <a:latin typeface="Myriad Pro SemiExt" panose="020B0505030403020204" charset="0"/>
              </a:rPr>
              <a:t>	google.com.br </a:t>
            </a:r>
            <a:r>
              <a:rPr lang="en-US" sz="2000" dirty="0">
                <a:latin typeface="Myriad Pro SemiExt" panose="020B0505030403020204" charset="0"/>
              </a:rPr>
              <a:t>has IPv6 address 2607:f8b0:4004:80f::2003 </a:t>
            </a:r>
            <a:endParaRPr lang="en-US" sz="2000" dirty="0" smtClean="0">
              <a:latin typeface="Myriad Pro SemiExt" panose="020B0505030403020204" charset="0"/>
            </a:endParaRPr>
          </a:p>
          <a:p>
            <a:endParaRPr lang="en-US" sz="2000" dirty="0">
              <a:latin typeface="Myriad Pro SemiExt" panose="020B0505030403020204" charset="0"/>
            </a:endParaRPr>
          </a:p>
          <a:p>
            <a:r>
              <a:rPr lang="en-US" sz="2000" b="1" dirty="0" smtClean="0">
                <a:latin typeface="Myriad Pro SemiExt" panose="020B0505030403020204" charset="0"/>
              </a:rPr>
              <a:t>Hostname</a:t>
            </a:r>
            <a:r>
              <a:rPr lang="en-US" sz="2000" dirty="0" smtClean="0">
                <a:latin typeface="Myriad Pro SemiExt" panose="020B0505030403020204" charset="0"/>
              </a:rPr>
              <a:t>: </a:t>
            </a:r>
            <a:r>
              <a:rPr lang="en-US" sz="2000" dirty="0" err="1" smtClean="0">
                <a:latin typeface="Myriad Pro SemiExt" panose="020B0505030403020204" charset="0"/>
              </a:rPr>
              <a:t>Comando</a:t>
            </a:r>
            <a:r>
              <a:rPr lang="en-US" sz="2000" dirty="0" smtClean="0">
                <a:latin typeface="Myriad Pro SemiExt" panose="020B0505030403020204" charset="0"/>
              </a:rPr>
              <a:t> que </a:t>
            </a:r>
            <a:r>
              <a:rPr lang="en-US" sz="2000" dirty="0" err="1" smtClean="0">
                <a:latin typeface="Myriad Pro SemiExt" panose="020B0505030403020204" charset="0"/>
              </a:rPr>
              <a:t>mostra</a:t>
            </a:r>
            <a:r>
              <a:rPr lang="en-US" sz="2000" dirty="0" smtClean="0">
                <a:latin typeface="Myriad Pro SemiExt" panose="020B0505030403020204" charset="0"/>
              </a:rPr>
              <a:t> </a:t>
            </a:r>
            <a:r>
              <a:rPr lang="en-US" sz="2000" dirty="0" err="1" smtClean="0">
                <a:latin typeface="Myriad Pro SemiExt" panose="020B0505030403020204" charset="0"/>
              </a:rPr>
              <a:t>ou</a:t>
            </a:r>
            <a:r>
              <a:rPr lang="en-US" sz="2000" dirty="0" smtClean="0">
                <a:latin typeface="Myriad Pro SemiExt" panose="020B0505030403020204" charset="0"/>
              </a:rPr>
              <a:t> </a:t>
            </a:r>
            <a:r>
              <a:rPr lang="en-US" sz="2000" dirty="0" err="1" smtClean="0">
                <a:latin typeface="Myriad Pro SemiExt" panose="020B0505030403020204" charset="0"/>
              </a:rPr>
              <a:t>altera</a:t>
            </a:r>
            <a:r>
              <a:rPr lang="en-US" sz="2000" dirty="0" smtClean="0">
                <a:latin typeface="Myriad Pro SemiExt" panose="020B0505030403020204" charset="0"/>
              </a:rPr>
              <a:t> o hostname do </a:t>
            </a:r>
            <a:r>
              <a:rPr lang="en-US" sz="2000" dirty="0" err="1" smtClean="0">
                <a:latin typeface="Myriad Pro SemiExt" panose="020B0505030403020204" charset="0"/>
              </a:rPr>
              <a:t>servidor</a:t>
            </a:r>
            <a:r>
              <a:rPr lang="en-US" sz="2000" dirty="0" smtClean="0">
                <a:latin typeface="Myriad Pro SemiExt" panose="020B0505030403020204" charset="0"/>
              </a:rPr>
              <a:t>:</a:t>
            </a:r>
          </a:p>
          <a:p>
            <a:pPr lvl="1"/>
            <a:r>
              <a:rPr lang="en-US" sz="2000" dirty="0" err="1" smtClean="0">
                <a:latin typeface="Myriad Pro SemiExt" panose="020B0505030403020204" charset="0"/>
              </a:rPr>
              <a:t>Utilizado</a:t>
            </a:r>
            <a:r>
              <a:rPr lang="en-US" sz="2000" dirty="0" smtClean="0">
                <a:latin typeface="Myriad Pro SemiExt" panose="020B0505030403020204" charset="0"/>
              </a:rPr>
              <a:t> </a:t>
            </a:r>
            <a:r>
              <a:rPr lang="en-US" sz="2000" dirty="0" err="1" smtClean="0">
                <a:latin typeface="Myriad Pro SemiExt" panose="020B0505030403020204" charset="0"/>
              </a:rPr>
              <a:t>sem</a:t>
            </a:r>
            <a:r>
              <a:rPr lang="en-US" sz="2000" dirty="0" smtClean="0">
                <a:latin typeface="Myriad Pro SemiExt" panose="020B0505030403020204" charset="0"/>
              </a:rPr>
              <a:t> </a:t>
            </a:r>
            <a:r>
              <a:rPr lang="en-US" sz="2000" dirty="0" err="1" smtClean="0">
                <a:latin typeface="Myriad Pro SemiExt" panose="020B0505030403020204" charset="0"/>
              </a:rPr>
              <a:t>opcao</a:t>
            </a:r>
            <a:r>
              <a:rPr lang="en-US" sz="2000" dirty="0" smtClean="0">
                <a:latin typeface="Myriad Pro SemiExt" panose="020B0505030403020204" charset="0"/>
              </a:rPr>
              <a:t>, </a:t>
            </a:r>
            <a:r>
              <a:rPr lang="en-US" sz="2000" dirty="0" err="1" smtClean="0">
                <a:latin typeface="Myriad Pro SemiExt" panose="020B0505030403020204" charset="0"/>
              </a:rPr>
              <a:t>mostra</a:t>
            </a:r>
            <a:r>
              <a:rPr lang="en-US" sz="2000" dirty="0" smtClean="0">
                <a:latin typeface="Myriad Pro SemiExt" panose="020B0505030403020204" charset="0"/>
              </a:rPr>
              <a:t> o hostname</a:t>
            </a:r>
          </a:p>
          <a:p>
            <a:pPr lvl="2"/>
            <a:r>
              <a:rPr lang="en-US" sz="2000" dirty="0" smtClean="0">
                <a:latin typeface="Myriad Pro SemiExt" panose="020B0505030403020204" charset="0"/>
              </a:rPr>
              <a:t># hostname</a:t>
            </a:r>
          </a:p>
          <a:p>
            <a:pPr lvl="2"/>
            <a:r>
              <a:rPr lang="en-US" sz="2000" dirty="0" smtClean="0">
                <a:latin typeface="Myriad Pro SemiExt" panose="020B0505030403020204" charset="0"/>
              </a:rPr>
              <a:t>   </a:t>
            </a:r>
            <a:r>
              <a:rPr lang="en-US" sz="2000" dirty="0" err="1" smtClean="0">
                <a:latin typeface="Myriad Pro SemiExt" panose="020B0505030403020204" charset="0"/>
              </a:rPr>
              <a:t>servermint</a:t>
            </a:r>
            <a:endParaRPr lang="en-US" sz="2000" dirty="0" smtClean="0">
              <a:latin typeface="Myriad Pro SemiExt" panose="020B0505030403020204" charset="0"/>
            </a:endParaRPr>
          </a:p>
          <a:p>
            <a:pPr lvl="1"/>
            <a:endParaRPr lang="en-US" sz="2000" dirty="0" smtClean="0">
              <a:latin typeface="Myriad Pro SemiExt" panose="020B0505030403020204" charset="0"/>
            </a:endParaRPr>
          </a:p>
          <a:p>
            <a:pPr lvl="1"/>
            <a:r>
              <a:rPr lang="en-US" sz="2000" dirty="0" smtClean="0">
                <a:latin typeface="Myriad Pro SemiExt" panose="020B0505030403020204" charset="0"/>
              </a:rPr>
              <a:t>Para </a:t>
            </a:r>
            <a:r>
              <a:rPr lang="en-US" sz="2000" dirty="0" err="1" smtClean="0">
                <a:latin typeface="Myriad Pro SemiExt" panose="020B0505030403020204" charset="0"/>
              </a:rPr>
              <a:t>alterar</a:t>
            </a:r>
            <a:r>
              <a:rPr lang="en-US" sz="2000" dirty="0" smtClean="0">
                <a:latin typeface="Myriad Pro SemiExt" panose="020B0505030403020204" charset="0"/>
              </a:rPr>
              <a:t> o hostname, </a:t>
            </a:r>
            <a:r>
              <a:rPr lang="en-US" sz="2000" dirty="0" err="1" smtClean="0">
                <a:latin typeface="Myriad Pro SemiExt" panose="020B0505030403020204" charset="0"/>
              </a:rPr>
              <a:t>digite</a:t>
            </a:r>
            <a:r>
              <a:rPr lang="en-US" sz="2000" dirty="0" smtClean="0">
                <a:latin typeface="Myriad Pro SemiExt" panose="020B0505030403020204" charset="0"/>
              </a:rPr>
              <a:t> um novo hostname </a:t>
            </a:r>
            <a:r>
              <a:rPr lang="en-US" sz="2000" dirty="0" err="1" smtClean="0">
                <a:latin typeface="Myriad Pro SemiExt" panose="020B0505030403020204" charset="0"/>
              </a:rPr>
              <a:t>apos</a:t>
            </a:r>
            <a:r>
              <a:rPr lang="en-US" sz="2000" dirty="0" smtClean="0">
                <a:latin typeface="Myriad Pro SemiExt" panose="020B0505030403020204" charset="0"/>
              </a:rPr>
              <a:t> o </a:t>
            </a:r>
            <a:r>
              <a:rPr lang="en-US" sz="2000" dirty="0" err="1" smtClean="0">
                <a:latin typeface="Myriad Pro SemiExt" panose="020B0505030403020204" charset="0"/>
              </a:rPr>
              <a:t>comando</a:t>
            </a:r>
            <a:r>
              <a:rPr lang="en-US" sz="2000" dirty="0" smtClean="0">
                <a:latin typeface="Myriad Pro SemiExt" panose="020B0505030403020204" charset="0"/>
              </a:rPr>
              <a:t>:</a:t>
            </a:r>
            <a:endParaRPr lang="en-US" sz="2000" dirty="0">
              <a:latin typeface="Myriad Pro SemiExt" panose="020B0505030403020204" charset="0"/>
            </a:endParaRPr>
          </a:p>
          <a:p>
            <a:pPr lvl="2"/>
            <a:r>
              <a:rPr lang="en-US" sz="2000" dirty="0" smtClean="0">
                <a:latin typeface="Myriad Pro SemiExt" panose="020B0505030403020204" charset="0"/>
              </a:rPr>
              <a:t># hostname </a:t>
            </a:r>
            <a:r>
              <a:rPr lang="en-US" sz="2000" dirty="0" err="1" smtClean="0">
                <a:latin typeface="Myriad Pro SemiExt" panose="020B0505030403020204" charset="0"/>
              </a:rPr>
              <a:t>novohostname</a:t>
            </a:r>
            <a:endParaRPr lang="en-US" sz="2000" dirty="0" smtClean="0">
              <a:latin typeface="Myriad Pro SemiExt" panose="020B0505030403020204" charset="0"/>
            </a:endParaRPr>
          </a:p>
          <a:p>
            <a:pPr lvl="1"/>
            <a:endParaRPr lang="en-US" sz="2000" dirty="0">
              <a:latin typeface="Myriad Pro SemiExt" panose="020B0505030403020204" charset="0"/>
            </a:endParaRPr>
          </a:p>
          <a:p>
            <a:pPr lvl="1"/>
            <a:r>
              <a:rPr lang="en-US" sz="2000" dirty="0">
                <a:latin typeface="Myriad Pro SemiExt" panose="020B0505030403020204" charset="0"/>
              </a:rPr>
              <a:t/>
            </a:r>
            <a:br>
              <a:rPr lang="en-US" sz="2000" dirty="0">
                <a:latin typeface="Myriad Pro SemiExt" panose="020B0505030403020204" charset="0"/>
              </a:rPr>
            </a:b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4.4 O Linux em Rede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Ifconfig</a:t>
            </a:r>
            <a:r>
              <a:rPr lang="pt-B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: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utilizado para atribuir um endereço para uma interface ou configurar parâmetros de interface de rede</a:t>
            </a:r>
            <a:r>
              <a:rPr lang="pt-B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. (defasado... Usar o comando </a:t>
            </a:r>
            <a:r>
              <a:rPr lang="pt-BR" sz="2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IP</a:t>
            </a:r>
            <a:r>
              <a:rPr lang="pt-BR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)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Exemplo:</a:t>
            </a:r>
          </a:p>
          <a:p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#ifconfig eth0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down 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(desabilitar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 interface de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rede)</a:t>
            </a:r>
          </a:p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#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ifconfig eth0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up  (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h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abilita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 interface de rede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)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Interfaces de rede:</a:t>
            </a: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lo – loopback (127.0.0.1) sempre obrigatória</a:t>
            </a:r>
          </a:p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Eth0 – primeira placa de rede</a:t>
            </a: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Eth1 – segunda placa de rede, etc</a:t>
            </a:r>
          </a:p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tap0 – placa de rede virtual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46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4"/>
          <p:cNvSpPr txBox="1"/>
          <p:nvPr/>
        </p:nvSpPr>
        <p:spPr>
          <a:xfrm>
            <a:off x="952670" y="600991"/>
            <a:ext cx="94359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1.1</a:t>
            </a:r>
            <a:r>
              <a:rPr lang="en-US" sz="2400" b="1" dirty="0" smtClean="0">
                <a:latin typeface="Myriad Pro SemiExt" panose="020B0505030403020204" charset="0"/>
              </a:rPr>
              <a:t>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Evolução do Linux e Sistemas Operacionais Populares</a:t>
            </a:r>
            <a:endParaRPr lang="pt-BR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  <a:p>
            <a:pPr lvl="0"/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1" y="1226670"/>
            <a:ext cx="8945356" cy="5034429"/>
          </a:xfrm>
          <a:prstGeom prst="rect">
            <a:avLst/>
          </a:prstGeom>
        </p:spPr>
      </p:pic>
      <p:sp>
        <p:nvSpPr>
          <p:cNvPr id="7" name="CaixaDeTexto 5"/>
          <p:cNvSpPr txBox="1"/>
          <p:nvPr/>
        </p:nvSpPr>
        <p:spPr>
          <a:xfrm>
            <a:off x="8701950" y="6367278"/>
            <a:ext cx="4330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200" dirty="0" smtClean="0">
                <a:latin typeface="Myriad Pro SemiExt" panose="020B0505030403020204" charset="0"/>
              </a:rPr>
              <a:t>Fonte: Wikipedia</a:t>
            </a:r>
          </a:p>
        </p:txBody>
      </p:sp>
    </p:spTree>
    <p:extLst>
      <p:ext uri="{BB962C8B-B14F-4D97-AF65-F5344CB8AC3E}">
        <p14:creationId xmlns:p14="http://schemas.microsoft.com/office/powerpoint/2010/main" val="32697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4.4 O Linux em Rede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netstat: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mostra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informacoes detalhadas das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conexões de rede, tabela de roteamento, status das interfaces, mascaramento e membros multicast.</a:t>
            </a: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Exemplo:</a:t>
            </a: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</a:t>
            </a:r>
            <a:endParaRPr lang="pt-B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/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netstat –a (mostra conexoes TCP ativas)</a:t>
            </a:r>
          </a:p>
          <a:p>
            <a:pPr lvl="1"/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netstat –f (forca mostrar o domain name das conexoes)</a:t>
            </a: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4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469900"/>
            <a:ext cx="112649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Tópico 5</a:t>
            </a:r>
            <a:endParaRPr lang="pt-BR" sz="66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5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</a:t>
            </a:r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Segurança e Permissao de Arquivos</a:t>
            </a:r>
          </a:p>
        </p:txBody>
      </p:sp>
    </p:spTree>
    <p:extLst>
      <p:ext uri="{BB962C8B-B14F-4D97-AF65-F5344CB8AC3E}">
        <p14:creationId xmlns:p14="http://schemas.microsoft.com/office/powerpoint/2010/main" val="12355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5.1 Segurança Básica e Identificando tipos de usuários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0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5.1 Segurança Básica e Identificando tipos de usuários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ROOT - </a:t>
            </a:r>
            <a:r>
              <a:rPr lang="pt-BR" sz="2400" dirty="0">
                <a:latin typeface="Myriad Pro SemiExt" panose="020B0505030403020204" charset="0"/>
              </a:rPr>
              <a:t>administrador do sistema e possui acesso a qualquer arquivo e comando do </a:t>
            </a:r>
            <a:r>
              <a:rPr lang="pt-BR" sz="2400" dirty="0" smtClean="0">
                <a:latin typeface="Myriad Pro SemiExt" panose="020B0505030403020204" charset="0"/>
              </a:rPr>
              <a:t>Linux. </a:t>
            </a:r>
            <a:r>
              <a:rPr lang="pt-BR" sz="2400" dirty="0">
                <a:latin typeface="Myriad Pro SemiExt" panose="020B0505030403020204" charset="0"/>
              </a:rPr>
              <a:t>HOME do usuario ROOT é /root</a:t>
            </a:r>
          </a:p>
          <a:p>
            <a:endParaRPr lang="pt-BR" sz="2400" dirty="0" smtClean="0">
              <a:latin typeface="Myriad Pro SemiExt" panose="020B0505030403020204" charset="0"/>
            </a:endParaRPr>
          </a:p>
          <a:p>
            <a:r>
              <a:rPr lang="pt-BR" sz="2400" dirty="0" smtClean="0">
                <a:latin typeface="Myriad Pro SemiExt" panose="020B0505030403020204" charset="0"/>
              </a:rPr>
              <a:t>Usuários Comuns: São usuários que se conectam ao sistema, podem manipular livremente os seus diretórios e arquivos. Podem ainda manipular outros diretórios se tiverem permissão. Possuem um </a:t>
            </a:r>
            <a:r>
              <a:rPr lang="pt-BR" sz="2400" dirty="0">
                <a:latin typeface="Myriad Pro SemiExt" panose="020B0505030403020204" charset="0"/>
              </a:rPr>
              <a:t>diretório </a:t>
            </a:r>
            <a:r>
              <a:rPr lang="pt-BR" sz="2400" dirty="0" smtClean="0">
                <a:latin typeface="Myriad Pro SemiExt" panose="020B0505030403020204" charset="0"/>
              </a:rPr>
              <a:t>home se atribuido.</a:t>
            </a:r>
          </a:p>
          <a:p>
            <a:endParaRPr lang="pt-BR" sz="2400" dirty="0" smtClean="0">
              <a:latin typeface="Myriad Pro SemiExt" panose="020B0505030403020204" charset="0"/>
            </a:endParaRPr>
          </a:p>
          <a:p>
            <a:r>
              <a:rPr lang="pt-BR" sz="2400" dirty="0">
                <a:latin typeface="Myriad Pro SemiExt" panose="020B0505030403020204" charset="0"/>
              </a:rPr>
              <a:t>Usuários superadministradores: Possuem privilegio root  se o ID=0</a:t>
            </a:r>
          </a:p>
          <a:p>
            <a:endParaRPr lang="pt-BR" sz="2400" dirty="0">
              <a:latin typeface="Myriad Pro SemiExt" panose="020B0505030403020204" charset="0"/>
            </a:endParaRPr>
          </a:p>
          <a:p>
            <a:r>
              <a:rPr lang="pt-BR" sz="2400" dirty="0" smtClean="0">
                <a:latin typeface="Myriad Pro SemiExt" panose="020B0505030403020204" charset="0"/>
              </a:rPr>
              <a:t>Usuários </a:t>
            </a:r>
            <a:r>
              <a:rPr lang="pt-BR" sz="2400" dirty="0">
                <a:latin typeface="Myriad Pro SemiExt" panose="020B0505030403020204" charset="0"/>
              </a:rPr>
              <a:t>de Sistema – </a:t>
            </a:r>
            <a:r>
              <a:rPr lang="pt-BR" sz="2400" dirty="0" smtClean="0">
                <a:latin typeface="Myriad Pro SemiExt" panose="020B0505030403020204" charset="0"/>
              </a:rPr>
              <a:t>Nao tem diretorio Home e nao se conectam:</a:t>
            </a:r>
          </a:p>
          <a:p>
            <a:endParaRPr lang="pt-BR" sz="2400" dirty="0" smtClean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Nobody - </a:t>
            </a:r>
            <a:r>
              <a:rPr lang="pt-BR" sz="2400" dirty="0" smtClean="0">
                <a:latin typeface="Myriad Pro SemiExt" panose="020B0505030403020204" charset="0"/>
              </a:rPr>
              <a:t>responsável</a:t>
            </a:r>
            <a:r>
              <a:rPr lang="pt-BR" sz="2400" dirty="0">
                <a:latin typeface="Myriad Pro SemiExt" panose="020B0505030403020204" charset="0"/>
              </a:rPr>
              <a:t>, </a:t>
            </a:r>
            <a:r>
              <a:rPr lang="pt-BR" sz="2400" dirty="0" smtClean="0">
                <a:latin typeface="Myriad Pro SemiExt" panose="020B0505030403020204" charset="0"/>
              </a:rPr>
              <a:t>por </a:t>
            </a:r>
            <a:r>
              <a:rPr lang="pt-BR" sz="2400" dirty="0">
                <a:latin typeface="Myriad Pro SemiExt" panose="020B0505030403020204" charset="0"/>
              </a:rPr>
              <a:t>manipular as solicitações </a:t>
            </a:r>
            <a:r>
              <a:rPr lang="pt-BR" sz="2400" dirty="0" smtClean="0">
                <a:latin typeface="Myriad Pro SemiExt" panose="020B0505030403020204" charset="0"/>
              </a:rPr>
              <a:t>HTTP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L</a:t>
            </a:r>
            <a:r>
              <a:rPr lang="pt-BR" sz="2400" i="1" dirty="0" smtClean="0">
                <a:latin typeface="Myriad Pro SemiExt" panose="020B0505030403020204" charset="0"/>
              </a:rPr>
              <a:t>p -</a:t>
            </a:r>
            <a:r>
              <a:rPr lang="pt-BR" sz="2400" dirty="0" smtClean="0">
                <a:latin typeface="Myriad Pro SemiExt" panose="020B0505030403020204" charset="0"/>
              </a:rPr>
              <a:t> manipula </a:t>
            </a:r>
            <a:r>
              <a:rPr lang="pt-BR" sz="2400" dirty="0">
                <a:latin typeface="Myriad Pro SemiExt" panose="020B0505030403020204" charset="0"/>
              </a:rPr>
              <a:t>solicitações de impressão (lp significa "line printer</a:t>
            </a:r>
            <a:r>
              <a:rPr lang="pt-BR" sz="2400" dirty="0" smtClean="0">
                <a:latin typeface="Myriad Pro SemiExt" panose="020B0505030403020204" charset="0"/>
              </a:rPr>
              <a:t>"). 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8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5.1 Segurança Básica e Identificando tipos de usuários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567006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BR" sz="2400" b="1" dirty="0" smtClean="0">
                <a:latin typeface="Myriad Pro SemiExt" panose="020B0505030403020204" charset="0"/>
              </a:rPr>
              <a:t>/</a:t>
            </a:r>
            <a:r>
              <a:rPr lang="pt-BR" sz="2400" b="1" dirty="0">
                <a:latin typeface="Myriad Pro SemiExt" panose="020B0505030403020204" charset="0"/>
              </a:rPr>
              <a:t>etc/passwd</a:t>
            </a:r>
            <a:r>
              <a:rPr lang="pt-BR" sz="2400" dirty="0">
                <a:latin typeface="Myriad Pro SemiExt" panose="020B0505030403020204" charset="0"/>
              </a:rPr>
              <a:t>: contém informações do usuário. Sempre que um novo usuário é adicionado, uma entrada é adicionada a contendo o nome de usuário, a senha etc. O ID do usuário está aqui.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root:x:0:0:root</a:t>
            </a:r>
            <a:r>
              <a:rPr lang="pt-BR" sz="2400" dirty="0">
                <a:latin typeface="Myriad Pro SemiExt" panose="020B0505030403020204" charset="0"/>
              </a:rPr>
              <a:t>:/root:/bin/bash</a:t>
            </a:r>
            <a:br>
              <a:rPr lang="pt-BR" sz="2400" dirty="0">
                <a:latin typeface="Myriad Pro SemiExt" panose="020B0505030403020204" charset="0"/>
              </a:rPr>
            </a:br>
            <a:r>
              <a:rPr lang="pt-BR" sz="2400" dirty="0" smtClean="0">
                <a:latin typeface="Myriad Pro SemiExt" panose="020B0505030403020204" charset="0"/>
              </a:rPr>
              <a:t>joao:x:400:100:analista:/home/joao:/bin/bash</a:t>
            </a:r>
            <a:endParaRPr lang="pt-BR" sz="2400" dirty="0">
              <a:latin typeface="Myriad Pro SemiExt" panose="020B0505030403020204" charset="0"/>
            </a:endParaRPr>
          </a:p>
          <a:p>
            <a:endParaRPr lang="pt-BR" sz="2400" dirty="0" smtClean="0">
              <a:latin typeface="Myriad Pro SemiExt" panose="020B0505030403020204" charset="0"/>
            </a:endParaRPr>
          </a:p>
          <a:p>
            <a:r>
              <a:rPr lang="pt-BR" sz="2400" dirty="0" smtClean="0">
                <a:latin typeface="Myriad Pro SemiExt" panose="020B0505030403020204" charset="0"/>
              </a:rPr>
              <a:t>Onde:</a:t>
            </a:r>
          </a:p>
          <a:p>
            <a:r>
              <a:rPr lang="pt-BR" dirty="0" smtClean="0">
                <a:latin typeface="Myriad Pro SemiExt" panose="020B0505030403020204" charset="0"/>
              </a:rPr>
              <a:t>1 </a:t>
            </a:r>
            <a:r>
              <a:rPr lang="pt-BR" dirty="0">
                <a:latin typeface="Myriad Pro SemiExt" panose="020B0505030403020204" charset="0"/>
              </a:rPr>
              <a:t>– Nome de login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dirty="0">
                <a:latin typeface="Myriad Pro SemiExt" panose="020B0505030403020204" charset="0"/>
              </a:rPr>
              <a:t>2 – Senha (Se tiver </a:t>
            </a:r>
            <a:r>
              <a:rPr lang="pt-BR" dirty="0" smtClean="0">
                <a:latin typeface="Myriad Pro SemiExt" panose="020B0505030403020204" charset="0"/>
              </a:rPr>
              <a:t>“x” </a:t>
            </a:r>
            <a:r>
              <a:rPr lang="pt-BR" dirty="0">
                <a:latin typeface="Myriad Pro SemiExt" panose="020B0505030403020204" charset="0"/>
              </a:rPr>
              <a:t>a senha está criptografada no arquivo /etc/shadow)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dirty="0">
                <a:latin typeface="Myriad Pro SemiExt" panose="020B0505030403020204" charset="0"/>
              </a:rPr>
              <a:t>3 – Numero de identificação do usuario UID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dirty="0">
                <a:latin typeface="Myriad Pro SemiExt" panose="020B0505030403020204" charset="0"/>
              </a:rPr>
              <a:t>4 – Numero do grupo princial GID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dirty="0">
                <a:latin typeface="Myriad Pro SemiExt" panose="020B0505030403020204" charset="0"/>
              </a:rPr>
              <a:t>5 – Descrição do usuario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dirty="0">
                <a:latin typeface="Myriad Pro SemiExt" panose="020B0505030403020204" charset="0"/>
              </a:rPr>
              <a:t>6 – Diretorio pessoal do usuario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dirty="0">
                <a:latin typeface="Myriad Pro SemiExt" panose="020B0505030403020204" charset="0"/>
              </a:rPr>
              <a:t>7 – Shell inicial do usuario</a:t>
            </a:r>
            <a:endParaRPr lang="pt-BR" dirty="0" smtClean="0">
              <a:latin typeface="Myriad Pro SemiExt" panose="020B0505030403020204" charset="0"/>
            </a:endParaRPr>
          </a:p>
          <a:p>
            <a:endParaRPr lang="pt-BR" sz="2400" dirty="0" smtClean="0">
              <a:latin typeface="Myriad Pro SemiExt" panose="020B0505030403020204" charset="0"/>
            </a:endParaRPr>
          </a:p>
          <a:p>
            <a:r>
              <a:rPr lang="pt-BR" sz="2400" b="1" dirty="0">
                <a:latin typeface="Myriad Pro SemiExt" panose="020B0505030403020204" charset="0"/>
              </a:rPr>
              <a:t>/</a:t>
            </a:r>
            <a:r>
              <a:rPr lang="pt-BR" sz="2400" b="1" dirty="0" smtClean="0">
                <a:latin typeface="Myriad Pro SemiExt" panose="020B0505030403020204" charset="0"/>
              </a:rPr>
              <a:t>etc/shadow</a:t>
            </a:r>
            <a:r>
              <a:rPr lang="pt-BR" sz="2400" dirty="0" smtClean="0">
                <a:latin typeface="Myriad Pro SemiExt" panose="020B0505030403020204" charset="0"/>
              </a:rPr>
              <a:t>: Contem a password criptografada do usuário.</a:t>
            </a: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8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5.1 Segurança Básica e Identificando tipos de usuários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B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/etc/group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– Arquivo de gerenciamento de grupos. </a:t>
            </a:r>
            <a:r>
              <a:rPr lang="pt-BR" sz="2400" dirty="0">
                <a:latin typeface="Myriad Pro SemiExt" panose="020B0505030403020204" charset="0"/>
              </a:rPr>
              <a:t>Guarda as informaçoes dos grupos de usuários</a:t>
            </a:r>
          </a:p>
          <a:p>
            <a:endParaRPr lang="pt-B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root:x:0:root</a:t>
            </a:r>
            <a:r>
              <a:rPr lang="pt-BR" sz="2400" dirty="0">
                <a:latin typeface="Myriad Pro SemiExt" panose="020B0505030403020204" charset="0"/>
              </a:rPr>
              <a:t/>
            </a:r>
            <a:br>
              <a:rPr lang="pt-BR" sz="2400" dirty="0">
                <a:latin typeface="Myriad Pro SemiExt" panose="020B0505030403020204" charset="0"/>
              </a:rPr>
            </a:br>
            <a:r>
              <a:rPr lang="pt-BR" sz="2400" dirty="0" smtClean="0">
                <a:latin typeface="Myriad Pro SemiExt" panose="020B0505030403020204" charset="0"/>
              </a:rPr>
              <a:t>bin:x:1:root,bin,daemon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users:x:100:joao,maria</a:t>
            </a:r>
          </a:p>
          <a:p>
            <a:endParaRPr lang="pt-BR" sz="2400" dirty="0">
              <a:latin typeface="Myriad Pro SemiExt" panose="020B0505030403020204" charset="0"/>
            </a:endParaRPr>
          </a:p>
          <a:p>
            <a:r>
              <a:rPr lang="pt-BR" sz="2400" dirty="0" smtClean="0">
                <a:latin typeface="Myriad Pro SemiExt" panose="020B0505030403020204" charset="0"/>
              </a:rPr>
              <a:t>Onde:</a:t>
            </a:r>
          </a:p>
          <a:p>
            <a:pPr lvl="1"/>
            <a:r>
              <a:rPr lang="pt-BR" sz="2400" dirty="0">
                <a:latin typeface="Myriad Pro SemiExt" panose="020B0505030403020204" charset="0"/>
              </a:rPr>
              <a:t>1 </a:t>
            </a:r>
            <a:r>
              <a:rPr lang="pt-BR" sz="2000" dirty="0">
                <a:latin typeface="Myriad Pro SemiExt" panose="020B0505030403020204" charset="0"/>
              </a:rPr>
              <a:t>– Nome do grupo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2 – Senha para o </a:t>
            </a:r>
            <a:r>
              <a:rPr lang="pt-BR" sz="2000" dirty="0" smtClean="0">
                <a:latin typeface="Myriad Pro SemiExt" panose="020B0505030403020204" charset="0"/>
              </a:rPr>
              <a:t>grupo (usado em rarissimos casos)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3 – Numero de identificação do grupo GID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4 – Lista de membros do grupo , separados por  virgula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endParaRPr lang="pt-BR" sz="2000" dirty="0">
              <a:latin typeface="Myriad Pro SemiExt" panose="020B0505030403020204" charset="0"/>
            </a:endParaRPr>
          </a:p>
          <a:p>
            <a:endParaRPr lang="pt-BR" sz="2400" dirty="0">
              <a:latin typeface="Myriad Pro SemiExt" panose="020B0505030403020204" charset="0"/>
            </a:endParaRPr>
          </a:p>
          <a:p>
            <a:r>
              <a:rPr lang="pt-BR" sz="2400" dirty="0" smtClean="0">
                <a:latin typeface="Myriad Pro SemiExt" panose="020B0505030403020204" charset="0"/>
              </a:rPr>
              <a:t>Um usuário sempre tera ao menos um grupo. Porem pode pertencer a varios grupos.</a:t>
            </a: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0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5.1 Segurança Básica e Identificando tipos de usuários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BR" sz="2000" b="1" dirty="0">
                <a:latin typeface="Myriad Pro SemiExt" panose="020B0505030403020204" charset="0"/>
              </a:rPr>
              <a:t>su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: permite alterar o proprietário de uma sessão de login sem que o usuário atual tenha de efetuar logout do sistema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Exemplo, mudando para usuario root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$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su -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	Password: &lt; solicitação de senha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&gt;</a:t>
            </a:r>
          </a:p>
          <a:p>
            <a:pPr lvl="2"/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Exemplo, mudando para usuario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joao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	$su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- joao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	Password: &lt; solicitação de senha&gt;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1" dirty="0" smtClean="0">
                <a:latin typeface="Myriad Pro SemiExt" panose="020B0505030403020204" charset="0"/>
              </a:rPr>
              <a:t>sudo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:  permite executar um comando como se fosse outro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usuário ou o root</a:t>
            </a:r>
          </a:p>
          <a:p>
            <a:pPr lvl="2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-u  - executa o comando como outro usuario.</a:t>
            </a:r>
          </a:p>
          <a:p>
            <a:pPr lvl="2"/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Exemplo, para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permitir que o usuário execute o comando vipw como se fosse root: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	$sudo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vipw</a:t>
            </a:r>
          </a:p>
          <a:p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pPr lvl="2"/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Exemplo, para permitir que o usuário execute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um comando como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se fosse 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user1: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3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$ sudo –u user1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</a:t>
            </a:r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	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5.1 Segurança Básica e Identificando tipos de usuários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B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who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: serve para exibir informações dos usuários logados no sistema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.</a:t>
            </a:r>
          </a:p>
          <a:p>
            <a:pPr lvl="2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-a – mostra tudo</a:t>
            </a:r>
          </a:p>
          <a:p>
            <a:pPr lvl="2"/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pPr lvl="2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$ who –a</a:t>
            </a:r>
          </a:p>
          <a:p>
            <a:pPr lvl="2"/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r>
              <a:rPr lang="pt-B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w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 – mostra quem esta logado e o que está fazendo:</a:t>
            </a:r>
          </a:p>
          <a:p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pPr lvl="2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$ w 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5.2 Criando Usuários e Grupos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2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5.2 Criando Usuários e Grupos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184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Contas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de usuários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:</a:t>
            </a:r>
          </a:p>
          <a:p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b="1" dirty="0">
                <a:latin typeface="Myriad Pro" panose="020B0503030403020204" charset="0"/>
              </a:rPr>
              <a:t>groupadd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: utilizado para criar um grupo de usuário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: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-g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–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define um GID (group ID)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1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groupadd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[options] group</a:t>
            </a:r>
          </a:p>
          <a:p>
            <a:pPr lvl="1"/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groupadd  -g 800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dba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useradd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: cria um novo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usuário.  Sem parametros, sera criado um grupo com o nome do usuario.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-</a:t>
            </a:r>
            <a:r>
              <a:rPr lang="pt-B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m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- cria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uma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home</a:t>
            </a:r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-</a:t>
            </a:r>
            <a:r>
              <a:rPr lang="pt-BR" sz="2000" b="1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g </a:t>
            </a:r>
            <a:r>
              <a:rPr lang="pt-BR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</a:t>
            </a:r>
            <a:r>
              <a:rPr lang="pt-B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-</a:t>
            </a:r>
            <a:r>
              <a:rPr lang="pt-BR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associa o usuario a um grupo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1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useradd [parâmetro] [user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]</a:t>
            </a:r>
          </a:p>
          <a:p>
            <a:pPr lvl="1"/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1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Criar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o usuário com o diretório home é necessario passar o parâmetro “- m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”:</a:t>
            </a:r>
          </a:p>
          <a:p>
            <a:pPr lvl="1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useradd -m “user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”     (sera criado em /home/user)</a:t>
            </a:r>
          </a:p>
          <a:p>
            <a:pPr lvl="1"/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1"/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Criar o usuário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associando a um grupo existente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1"/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useradd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–m –g dba 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“user”     (sera criado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pertencente ao grupo dba)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5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en-US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1.2 </a:t>
            </a:r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Principais 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Aplicações OpenSource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7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5.2 Criando Usuários e Grupos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184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Contas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de usuários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:</a:t>
            </a:r>
          </a:p>
          <a:p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userdel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: remove o usuário.</a:t>
            </a:r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-</a:t>
            </a:r>
            <a:r>
              <a:rPr lang="pt-B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remove todos os arquivos associados, area home e grupo.</a:t>
            </a:r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userdel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[parâmetro] [user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]</a:t>
            </a:r>
          </a:p>
          <a:p>
            <a:pPr lvl="1"/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1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 userdel -r “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user”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17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5.2 Criando Usuários e Grupos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pt-BR" b="1" dirty="0">
                <a:latin typeface="Myriad Pro" panose="020B0503030403020204" charset="0"/>
              </a:rPr>
              <a:t>LAST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 - mostra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todas as informações referentes a login e logout de usuários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,</a:t>
            </a:r>
          </a:p>
          <a:p>
            <a:pPr lvl="1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#last </a:t>
            </a:r>
          </a:p>
          <a:p>
            <a:pPr lvl="1"/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r>
              <a:rPr lang="pt-BR" b="1" dirty="0" smtClean="0">
                <a:latin typeface="Myriad Pro" panose="020B0503030403020204" charset="0"/>
              </a:rPr>
              <a:t>LAST REBOOT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-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mostra a data do ultimo reboot do sistema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pPr lvl="1"/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#last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 reboot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r>
              <a:rPr lang="pt-BR" b="1" dirty="0">
                <a:latin typeface="Myriad Pro" panose="020B0503030403020204" charset="0"/>
              </a:rPr>
              <a:t>ID</a:t>
            </a:r>
            <a:r>
              <a:rPr lang="pt-BR" sz="2000" dirty="0" smtClean="0">
                <a:latin typeface="Myriad Pro SemiExt" panose="020B0505030403020204" charset="0"/>
              </a:rPr>
              <a:t> - Mostra </a:t>
            </a:r>
            <a:r>
              <a:rPr lang="pt-BR" sz="2000" dirty="0">
                <a:latin typeface="Myriad Pro SemiExt" panose="020B0505030403020204" charset="0"/>
              </a:rPr>
              <a:t>os grupos do </a:t>
            </a:r>
            <a:r>
              <a:rPr lang="pt-BR" sz="2000" dirty="0" smtClean="0">
                <a:latin typeface="Myriad Pro SemiExt" panose="020B0505030403020204" charset="0"/>
              </a:rPr>
              <a:t>usuário e o ID do mesmo.</a:t>
            </a:r>
          </a:p>
          <a:p>
            <a:pPr lvl="1"/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#id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  <a:ea typeface="Tahoma"/>
            </a:endParaRPr>
          </a:p>
          <a:p>
            <a:pPr lvl="1"/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  <a:ea typeface="Tahoma"/>
              </a:rPr>
              <a:t>uid=0(root) gid=0(root) groups=0(root)</a:t>
            </a:r>
          </a:p>
          <a:p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b="1" dirty="0">
                <a:latin typeface="Myriad Pro" panose="020B0503030403020204" charset="0"/>
              </a:rPr>
              <a:t>PASSWD</a:t>
            </a:r>
            <a:r>
              <a:rPr lang="pt-BR" sz="2000" dirty="0" smtClean="0">
                <a:latin typeface="Myriad Pro SemiExt" panose="020B0505030403020204" charset="0"/>
              </a:rPr>
              <a:t> - Cria/Altera </a:t>
            </a:r>
            <a:r>
              <a:rPr lang="pt-BR" sz="2000" dirty="0">
                <a:latin typeface="Myriad Pro SemiExt" panose="020B0505030403020204" charset="0"/>
              </a:rPr>
              <a:t>a senha do usuário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 </a:t>
            </a:r>
            <a:r>
              <a:rPr lang="pt-BR" sz="2000" dirty="0">
                <a:latin typeface="Myriad Pro SemiExt" panose="020B0505030403020204" charset="0"/>
              </a:rPr>
              <a:t>– provoca a expiração imediata da senha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d </a:t>
            </a:r>
            <a:r>
              <a:rPr lang="pt-BR" sz="2000" dirty="0">
                <a:latin typeface="Myriad Pro SemiExt" panose="020B0505030403020204" charset="0"/>
              </a:rPr>
              <a:t>– apaga a senha da conta especificada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l </a:t>
            </a:r>
            <a:r>
              <a:rPr lang="pt-BR" sz="2000" dirty="0">
                <a:latin typeface="Myriad Pro SemiExt" panose="020B0505030403020204" charset="0"/>
              </a:rPr>
              <a:t>– bloqueia a conta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u </a:t>
            </a:r>
            <a:r>
              <a:rPr lang="pt-BR" sz="2000" dirty="0">
                <a:latin typeface="Myriad Pro SemiExt" panose="020B0505030403020204" charset="0"/>
              </a:rPr>
              <a:t>– libera a conta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S </a:t>
            </a:r>
            <a:r>
              <a:rPr lang="pt-BR" sz="2000" dirty="0">
                <a:latin typeface="Myriad Pro SemiExt" panose="020B0505030403020204" charset="0"/>
              </a:rPr>
              <a:t>– mostra o status atual 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6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5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Exercícios, parte 1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4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79670" y="1132853"/>
            <a:ext cx="105377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endParaRPr lang="pt-BR" dirty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Logar no linux como ROOT:  $ su –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se está logado como root:  # id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Criar um grupo treino com o GID 2000: # groupadd –g 2000 treino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Criar dois usuários ( prof e aluno1) associados ao grupo treino, ambos com area HOME: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#</a:t>
            </a:r>
            <a:r>
              <a:rPr lang="pt-BR" dirty="0" smtClean="0">
                <a:latin typeface="Myriad Pro SemiExt" panose="020B0505030403020204" charset="0"/>
              </a:rPr>
              <a:t> useradd –m –g treino prof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# </a:t>
            </a:r>
            <a:r>
              <a:rPr lang="pt-BR" dirty="0">
                <a:latin typeface="Myriad Pro SemiExt" panose="020B0505030403020204" charset="0"/>
              </a:rPr>
              <a:t>useradd –m –g </a:t>
            </a:r>
            <a:r>
              <a:rPr lang="pt-BR" dirty="0" smtClean="0">
                <a:latin typeface="Myriad Pro SemiExt" panose="020B0505030403020204" charset="0"/>
              </a:rPr>
              <a:t>2000 aluno1</a:t>
            </a:r>
            <a:endParaRPr lang="pt-BR" dirty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Criar o usuario aluno2 sem grupo associado: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# useradd  -m aluno2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no arquivo /etc/passwd as entradas dos novos users : # cat /etc/passwd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Verificar </a:t>
            </a:r>
            <a:r>
              <a:rPr lang="pt-BR" dirty="0" smtClean="0">
                <a:latin typeface="Myriad Pro SemiExt" panose="020B0505030403020204" charset="0"/>
              </a:rPr>
              <a:t>no </a:t>
            </a:r>
            <a:r>
              <a:rPr lang="pt-BR" dirty="0">
                <a:latin typeface="Myriad Pro SemiExt" panose="020B0505030403020204" charset="0"/>
              </a:rPr>
              <a:t>arquivo /</a:t>
            </a:r>
            <a:r>
              <a:rPr lang="pt-BR" dirty="0" smtClean="0">
                <a:latin typeface="Myriad Pro SemiExt" panose="020B0505030403020204" charset="0"/>
              </a:rPr>
              <a:t>etc/group as novas entradas de grupos:  </a:t>
            </a:r>
            <a:r>
              <a:rPr lang="pt-BR" dirty="0">
                <a:latin typeface="Myriad Pro SemiExt" panose="020B0505030403020204" charset="0"/>
              </a:rPr>
              <a:t># cat/etc/group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Como root, criar a password do usuario prof: # passwd prof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Como root, criar a password do usuario </a:t>
            </a:r>
            <a:r>
              <a:rPr lang="pt-BR" dirty="0" smtClean="0">
                <a:latin typeface="Myriad Pro SemiExt" panose="020B0505030403020204" charset="0"/>
              </a:rPr>
              <a:t>aluno1: </a:t>
            </a:r>
            <a:r>
              <a:rPr lang="pt-BR" dirty="0">
                <a:latin typeface="Myriad Pro SemiExt" panose="020B0505030403020204" charset="0"/>
              </a:rPr>
              <a:t># passwd </a:t>
            </a:r>
            <a:r>
              <a:rPr lang="pt-BR" dirty="0" smtClean="0">
                <a:latin typeface="Myriad Pro SemiExt" panose="020B0505030403020204" charset="0"/>
              </a:rPr>
              <a:t>aluno1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Agora o usuario </a:t>
            </a:r>
            <a:r>
              <a:rPr lang="pt-BR" dirty="0" smtClean="0">
                <a:latin typeface="Myriad Pro SemiExt" panose="020B0505030403020204" charset="0"/>
              </a:rPr>
              <a:t>aluno2 </a:t>
            </a:r>
            <a:r>
              <a:rPr lang="pt-BR" dirty="0">
                <a:latin typeface="Myriad Pro SemiExt" panose="020B0505030403020204" charset="0"/>
              </a:rPr>
              <a:t>vai alterar a propria senha: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Logar como </a:t>
            </a:r>
            <a:r>
              <a:rPr lang="pt-BR" dirty="0" smtClean="0">
                <a:latin typeface="Myriad Pro SemiExt" panose="020B0505030403020204" charset="0"/>
              </a:rPr>
              <a:t>aluno2:  </a:t>
            </a:r>
            <a:r>
              <a:rPr lang="pt-BR" dirty="0">
                <a:latin typeface="Myriad Pro SemiExt" panose="020B0505030403020204" charset="0"/>
              </a:rPr>
              <a:t># su – </a:t>
            </a:r>
            <a:r>
              <a:rPr lang="pt-BR" dirty="0" smtClean="0">
                <a:latin typeface="Myriad Pro SemiExt" panose="020B0505030403020204" charset="0"/>
              </a:rPr>
              <a:t>aluno2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$ id</a:t>
            </a:r>
            <a:endParaRPr lang="pt-BR" dirty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$ </a:t>
            </a:r>
            <a:r>
              <a:rPr lang="pt-BR" dirty="0" smtClean="0">
                <a:latin typeface="Myriad Pro SemiExt" panose="020B0505030403020204" charset="0"/>
              </a:rPr>
              <a:t>passwd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Logar como aluno1 para conferir se funcionou: su – aluno1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se esta logado como aluno1: $ id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dirty="0" smtClean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193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parte 1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5079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24000"/>
            <a:ext cx="11264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5.3 Gerenciando o Dono e permissoes de arquivo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sz="2000" dirty="0">
                <a:latin typeface="Myriad Pro SemiExt" panose="020B0505030403020204" charset="0"/>
              </a:rPr>
              <a:t>No Linux tudo </a:t>
            </a:r>
            <a:r>
              <a:rPr lang="pt-BR" sz="2000" dirty="0" smtClean="0">
                <a:latin typeface="Myriad Pro SemiExt" panose="020B0505030403020204" charset="0"/>
              </a:rPr>
              <a:t>são arquivos, </a:t>
            </a:r>
            <a:r>
              <a:rPr lang="pt-BR" sz="2000" dirty="0">
                <a:latin typeface="Myriad Pro SemiExt" panose="020B0505030403020204" charset="0"/>
              </a:rPr>
              <a:t>então a ideia de segurança em arquivos é um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conceito central do Linux. O modelo de segurança usado no Unix e Linux é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baseado em permissão em arquivos </a:t>
            </a:r>
            <a:r>
              <a:rPr lang="pt-BR" sz="2000" dirty="0" smtClean="0">
                <a:latin typeface="Myriad Pro SemiExt" panose="020B0505030403020204" charset="0"/>
              </a:rPr>
              <a:t>e em quem é o dono dos arquivos e a que grupo ele pertence.</a:t>
            </a:r>
          </a:p>
          <a:p>
            <a:pPr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O Kernel verifica nessa ordem: OWNER, GROUP, OTHERS ( dono, grupo e outros)</a:t>
            </a:r>
          </a:p>
          <a:p>
            <a:pPr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Verificando o dono do arquivo e grupo que ele pertence: ls –l</a:t>
            </a:r>
          </a:p>
          <a:p>
            <a:pPr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Ex: ls –l /home</a:t>
            </a:r>
          </a:p>
          <a:p>
            <a:pPr>
              <a:lnSpc>
                <a:spcPts val="22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dirty="0" smtClean="0"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dirty="0" smtClean="0"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Ex: ls –l /home/mint</a:t>
            </a: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5.3 Gerenciando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 Dono e permissoes de arquivo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98" y="5516210"/>
            <a:ext cx="5152892" cy="1242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78" y="3512812"/>
            <a:ext cx="5159132" cy="1345377"/>
          </a:xfrm>
          <a:prstGeom prst="rect">
            <a:avLst/>
          </a:prstGeom>
        </p:spPr>
      </p:pic>
      <p:sp>
        <p:nvSpPr>
          <p:cNvPr id="8" name="CaixaDeTexto 5"/>
          <p:cNvSpPr txBox="1"/>
          <p:nvPr/>
        </p:nvSpPr>
        <p:spPr>
          <a:xfrm>
            <a:off x="6718912" y="3545001"/>
            <a:ext cx="487358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Permissao 	Owner</a:t>
            </a:r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	group</a:t>
            </a:r>
          </a:p>
          <a:p>
            <a:pPr>
              <a:lnSpc>
                <a:spcPts val="2200"/>
              </a:lnSpc>
            </a:pP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d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rwxrwxrwx	root		root</a:t>
            </a:r>
          </a:p>
          <a:p>
            <a:pPr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-rw-rw-r--	aluno 		aluno</a:t>
            </a:r>
          </a:p>
        </p:txBody>
      </p:sp>
    </p:spTree>
    <p:extLst>
      <p:ext uri="{BB962C8B-B14F-4D97-AF65-F5344CB8AC3E}">
        <p14:creationId xmlns:p14="http://schemas.microsoft.com/office/powerpoint/2010/main" val="306435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591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Myriad Pro" panose="020B0503030403020204" charset="0"/>
              </a:rPr>
              <a:t>CHOWN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- Muda o dono do arquivo. Tambem muda o grupo</a:t>
            </a: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-</a:t>
            </a:r>
            <a:r>
              <a:rPr lang="pt-BR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– realiza a operacao recursivamente</a:t>
            </a:r>
          </a:p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Mudar o dono do arquivo para aluno:</a:t>
            </a: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#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chown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aluno alunobkp.tar</a:t>
            </a:r>
          </a:p>
          <a:p>
            <a:endParaRPr lang="pt-B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Mudar o dono do arquivo para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o diretorio Videos e tudo abaixo dele:</a:t>
            </a: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		#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chown –R 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aluno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Videos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Mudar o dono e grupo do arquivo, o grupo vem depois do “:”</a:t>
            </a: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# chown root:staff /etc/hosts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Observaçao: Para as permissoes valerem dentro do diretorio, antes, o proprio diretorio deve estar com as permissoes configuradas.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400" dirty="0" smtClean="0">
              <a:latin typeface="Myriad Pro SemiExt" panose="020B0505030403020204" charset="0"/>
            </a:endParaRPr>
          </a:p>
          <a:p>
            <a:endParaRPr lang="pt-BR" sz="2400" dirty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5.3 Gerenciando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 Dono e permissoes de arquivo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yriad Pro" panose="020B0503030403020204" charset="0"/>
              </a:rPr>
              <a:t>CHGRP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– Muda o grupo do arquivo.</a:t>
            </a:r>
          </a:p>
          <a:p>
            <a:pPr lvl="2"/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-</a:t>
            </a:r>
            <a:r>
              <a:rPr lang="pt-B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– realiza a operacao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recursivamente</a:t>
            </a:r>
          </a:p>
          <a:p>
            <a:pPr lvl="2"/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2"/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chgrp grupo {arquivo ou diretorio}</a:t>
            </a:r>
          </a:p>
          <a:p>
            <a:pPr lvl="2"/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Mudar o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grupo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do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arquivo.txt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para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o grupo dba: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		#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chgrp dba arquivo.txt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 Mudar o grupo do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diretorio dir1 e tudo que estiver abaixo: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# chgrp –R dba dir1</a:t>
            </a: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dirty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5.3 Gerenciando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 Dono e permissoes de arquivo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Permissões: 	Read- Leitura do arquivo</a:t>
            </a:r>
          </a:p>
          <a:p>
            <a:pPr>
              <a:lnSpc>
                <a:spcPts val="2200"/>
              </a:lnSpc>
            </a:pPr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	Write: Alteracao/gravacao do arquivo</a:t>
            </a:r>
          </a:p>
          <a:p>
            <a:pPr>
              <a:lnSpc>
                <a:spcPts val="2200"/>
              </a:lnSpc>
            </a:pPr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	Execute: Executar um comando / shell script	</a:t>
            </a:r>
          </a:p>
          <a:p>
            <a:pPr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		“-”  o traco significa que nao existe a permissão</a:t>
            </a:r>
          </a:p>
          <a:p>
            <a:pPr>
              <a:lnSpc>
                <a:spcPts val="2200"/>
              </a:lnSpc>
            </a:pPr>
            <a:endParaRPr lang="pt-BR" dirty="0"/>
          </a:p>
          <a:p>
            <a:pPr>
              <a:lnSpc>
                <a:spcPts val="2200"/>
              </a:lnSpc>
            </a:pPr>
            <a:endParaRPr lang="pt-BR" dirty="0" smtClean="0"/>
          </a:p>
          <a:p>
            <a:pPr>
              <a:lnSpc>
                <a:spcPts val="2200"/>
              </a:lnSpc>
            </a:pPr>
            <a:endParaRPr lang="pt-BR" dirty="0"/>
          </a:p>
          <a:p>
            <a:pPr>
              <a:lnSpc>
                <a:spcPts val="2200"/>
              </a:lnSpc>
            </a:pPr>
            <a:endParaRPr lang="pt-BR" dirty="0" smtClean="0"/>
          </a:p>
          <a:p>
            <a:pPr>
              <a:lnSpc>
                <a:spcPts val="2200"/>
              </a:lnSpc>
            </a:pPr>
            <a:endParaRPr lang="pt-BR" dirty="0"/>
          </a:p>
          <a:p>
            <a:pPr>
              <a:lnSpc>
                <a:spcPts val="2200"/>
              </a:lnSpc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5.3 Gerenciando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 Dono e permissoes de arquivo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2" y="2763415"/>
            <a:ext cx="4898403" cy="214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88" y="5184974"/>
            <a:ext cx="7481489" cy="1424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6607" y="4907131"/>
            <a:ext cx="1669383" cy="900341"/>
          </a:xfrm>
          <a:prstGeom prst="rect">
            <a:avLst/>
          </a:prstGeom>
        </p:spPr>
      </p:pic>
      <p:sp>
        <p:nvSpPr>
          <p:cNvPr id="9" name="CaixaDeTexto 5"/>
          <p:cNvSpPr txBox="1"/>
          <p:nvPr/>
        </p:nvSpPr>
        <p:spPr>
          <a:xfrm>
            <a:off x="2664499" y="4889390"/>
            <a:ext cx="1688422" cy="38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sz="2400" b="1" dirty="0" smtClean="0">
                <a:solidFill>
                  <a:srgbClr val="CC0066"/>
                </a:solidFill>
                <a:latin typeface="Myriad Pro SemiExt" panose="020B0505030403020204" charset="0"/>
              </a:rPr>
              <a:t>UGO</a:t>
            </a:r>
            <a:endParaRPr lang="pt-BR" sz="2400" b="1" kern="1000" dirty="0">
              <a:solidFill>
                <a:srgbClr val="CC0066"/>
              </a:solidFill>
              <a:latin typeface="Myriad Pro SemiExt" panose="020B0505030403020204" charset="0"/>
            </a:endParaRPr>
          </a:p>
        </p:txBody>
      </p:sp>
      <p:sp>
        <p:nvSpPr>
          <p:cNvPr id="11" name="CaixaDeTexto 5"/>
          <p:cNvSpPr txBox="1"/>
          <p:nvPr/>
        </p:nvSpPr>
        <p:spPr>
          <a:xfrm>
            <a:off x="7303219" y="2908300"/>
            <a:ext cx="3821982" cy="12208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TYPE fica na primeira posicao:</a:t>
            </a:r>
          </a:p>
          <a:p>
            <a:pPr>
              <a:lnSpc>
                <a:spcPts val="22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l :	  link</a:t>
            </a:r>
          </a:p>
          <a:p>
            <a:pPr>
              <a:lnSpc>
                <a:spcPts val="22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d:	 diretorio</a:t>
            </a:r>
          </a:p>
          <a:p>
            <a:pPr>
              <a:lnSpc>
                <a:spcPts val="22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- :	arquivo </a:t>
            </a: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3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Cada letra (R, W, X) corresponde a um numero (4, 2, 1). Pela soma, define-se a permissao para o dono, para o grupo e todos.</a:t>
            </a:r>
          </a:p>
          <a:p>
            <a:pPr>
              <a:lnSpc>
                <a:spcPts val="2200"/>
              </a:lnSpc>
            </a:pPr>
            <a:endParaRPr lang="pt-BR" dirty="0"/>
          </a:p>
          <a:p>
            <a:pPr>
              <a:lnSpc>
                <a:spcPts val="2200"/>
              </a:lnSpc>
            </a:pPr>
            <a:endParaRPr lang="pt-BR" dirty="0" smtClean="0"/>
          </a:p>
          <a:p>
            <a:pPr>
              <a:lnSpc>
                <a:spcPts val="2200"/>
              </a:lnSpc>
            </a:pPr>
            <a:endParaRPr lang="pt-BR" dirty="0"/>
          </a:p>
          <a:p>
            <a:pPr>
              <a:lnSpc>
                <a:spcPts val="2200"/>
              </a:lnSpc>
            </a:pPr>
            <a:endParaRPr lang="pt-BR" dirty="0" smtClean="0"/>
          </a:p>
          <a:p>
            <a:pPr>
              <a:lnSpc>
                <a:spcPts val="2200"/>
              </a:lnSpc>
            </a:pPr>
            <a:endParaRPr lang="pt-BR" dirty="0"/>
          </a:p>
          <a:p>
            <a:pPr>
              <a:lnSpc>
                <a:spcPts val="2200"/>
              </a:lnSpc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5.3 Gerenciando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 Dono e permissoes de arquivo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2" y="2273692"/>
            <a:ext cx="4632177" cy="17967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78" y="4375666"/>
            <a:ext cx="5866722" cy="2416739"/>
          </a:xfrm>
          <a:prstGeom prst="rect">
            <a:avLst/>
          </a:prstGeom>
        </p:spPr>
      </p:pic>
      <p:sp>
        <p:nvSpPr>
          <p:cNvPr id="10" name="CaixaDeTexto 5"/>
          <p:cNvSpPr txBox="1"/>
          <p:nvPr/>
        </p:nvSpPr>
        <p:spPr>
          <a:xfrm>
            <a:off x="7292711" y="2273692"/>
            <a:ext cx="3928570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Importante:</a:t>
            </a:r>
          </a:p>
          <a:p>
            <a:pPr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Quando uma permissao não é setada, ela aparece como -</a:t>
            </a:r>
          </a:p>
          <a:p>
            <a:pPr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8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52670" y="1401210"/>
            <a:ext cx="10537715" cy="554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sz="2400" dirty="0" err="1" smtClean="0">
                <a:latin typeface="Myriad Pro SemiExt" panose="020B0505030403020204" charset="0"/>
              </a:rPr>
              <a:t>Navegadores</a:t>
            </a:r>
            <a:r>
              <a:rPr lang="en-US" sz="2400" dirty="0" smtClean="0">
                <a:latin typeface="Myriad Pro SemiExt" panose="020B0505030403020204" charset="0"/>
              </a:rPr>
              <a:t>: Apache </a:t>
            </a:r>
            <a:r>
              <a:rPr lang="en-US" sz="2400" dirty="0">
                <a:latin typeface="Myriad Pro SemiExt" panose="020B0505030403020204" charset="0"/>
              </a:rPr>
              <a:t>OpenOffice.org, Opera, Firefox, GIMP</a:t>
            </a:r>
            <a:endParaRPr lang="pt-BR" sz="2400" dirty="0">
              <a:latin typeface="Myriad Pro SemiExt" panose="020B0505030403020204" charset="0"/>
            </a:endParaRPr>
          </a:p>
          <a:p>
            <a:pPr lvl="0">
              <a:lnSpc>
                <a:spcPct val="200000"/>
              </a:lnSpc>
            </a:pPr>
            <a:r>
              <a:rPr lang="en-US" sz="2400" dirty="0" smtClean="0">
                <a:latin typeface="Myriad Pro SemiExt" panose="020B0505030403020204" charset="0"/>
              </a:rPr>
              <a:t>Web </a:t>
            </a:r>
            <a:r>
              <a:rPr lang="en-US" sz="2400" dirty="0">
                <a:latin typeface="Myriad Pro SemiExt" panose="020B0505030403020204" charset="0"/>
              </a:rPr>
              <a:t>Server: Apache </a:t>
            </a:r>
            <a:r>
              <a:rPr lang="en-US" sz="2400" dirty="0" smtClean="0">
                <a:latin typeface="Myriad Pro SemiExt" panose="020B0505030403020204" charset="0"/>
              </a:rPr>
              <a:t>HTTPD</a:t>
            </a:r>
            <a:endParaRPr lang="pt-BR" sz="2400" dirty="0">
              <a:latin typeface="Myriad Pro SemiExt" panose="020B0505030403020204" charset="0"/>
            </a:endParaRPr>
          </a:p>
          <a:p>
            <a:pPr lvl="0">
              <a:lnSpc>
                <a:spcPct val="200000"/>
              </a:lnSpc>
            </a:pPr>
            <a:r>
              <a:rPr lang="en-US" sz="2400" dirty="0" smtClean="0">
                <a:latin typeface="Myriad Pro SemiExt" panose="020B0505030403020204" charset="0"/>
              </a:rPr>
              <a:t>Distributed Network </a:t>
            </a:r>
            <a:r>
              <a:rPr lang="en-US" sz="2400" dirty="0">
                <a:latin typeface="Myriad Pro SemiExt" panose="020B0505030403020204" charset="0"/>
              </a:rPr>
              <a:t>File Systems: NFS, NAS, GFS, SAMBA</a:t>
            </a:r>
            <a:endParaRPr lang="pt-BR" sz="2400" dirty="0">
              <a:latin typeface="Myriad Pro SemiExt" panose="020B0505030403020204" charset="0"/>
            </a:endParaRPr>
          </a:p>
          <a:p>
            <a:pPr lvl="0">
              <a:lnSpc>
                <a:spcPct val="200000"/>
              </a:lnSpc>
            </a:pPr>
            <a:r>
              <a:rPr lang="en-US" sz="2400" dirty="0">
                <a:latin typeface="Myriad Pro SemiExt" panose="020B0505030403020204" charset="0"/>
              </a:rPr>
              <a:t>File e Print Sharing  Services: SAMBA</a:t>
            </a:r>
            <a:endParaRPr lang="pt-BR" sz="2400" dirty="0">
              <a:latin typeface="Myriad Pro SemiExt" panose="020B0505030403020204" charset="0"/>
            </a:endParaRPr>
          </a:p>
          <a:p>
            <a:pPr lvl="0">
              <a:lnSpc>
                <a:spcPct val="200000"/>
              </a:lnSpc>
            </a:pPr>
            <a:r>
              <a:rPr lang="en-US" sz="2400" dirty="0">
                <a:latin typeface="Myriad Pro SemiExt" panose="020B0505030403020204" charset="0"/>
              </a:rPr>
              <a:t>Database: MySQL, </a:t>
            </a:r>
            <a:r>
              <a:rPr lang="en-US" sz="2400" dirty="0" err="1">
                <a:latin typeface="Myriad Pro SemiExt" panose="020B0505030403020204" charset="0"/>
              </a:rPr>
              <a:t>Sqlite</a:t>
            </a:r>
            <a:r>
              <a:rPr lang="en-US" sz="2400" dirty="0">
                <a:latin typeface="Myriad Pro SemiExt" panose="020B0505030403020204" charset="0"/>
              </a:rPr>
              <a:t>, Apache Derby , PostgreSQL</a:t>
            </a:r>
            <a:endParaRPr lang="pt-BR" sz="2400" dirty="0">
              <a:latin typeface="Myriad Pro SemiExt" panose="020B0505030403020204" charset="0"/>
            </a:endParaRPr>
          </a:p>
          <a:p>
            <a:pPr lvl="0">
              <a:lnSpc>
                <a:spcPct val="200000"/>
              </a:lnSpc>
            </a:pPr>
            <a:r>
              <a:rPr lang="pt-BR" sz="2400" dirty="0">
                <a:latin typeface="Myriad Pro SemiExt" panose="020B0505030403020204" charset="0"/>
              </a:rPr>
              <a:t>Linguagem de Programação: C, Java, Perl, shell script, </a:t>
            </a:r>
            <a:r>
              <a:rPr lang="pt-BR" sz="2400" dirty="0" smtClean="0">
                <a:latin typeface="Myriad Pro SemiExt" panose="020B0505030403020204" charset="0"/>
              </a:rPr>
              <a:t>Python</a:t>
            </a:r>
          </a:p>
          <a:p>
            <a:pPr lvl="0">
              <a:lnSpc>
                <a:spcPct val="200000"/>
              </a:lnSpc>
            </a:pPr>
            <a:r>
              <a:rPr lang="pt-BR" sz="2400" dirty="0" smtClean="0">
                <a:latin typeface="Myriad Pro SemiExt" panose="020B0505030403020204" charset="0"/>
              </a:rPr>
              <a:t>Servidor de Email: PostFix, Qmail </a:t>
            </a:r>
            <a:endParaRPr lang="pt-BR" sz="24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952670" y="600991"/>
            <a:ext cx="94359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1.2</a:t>
            </a:r>
            <a:r>
              <a:rPr lang="en-US" sz="2400" b="1" dirty="0" smtClean="0">
                <a:latin typeface="Myriad Pro SemiExt" panose="020B0505030403020204" charset="0"/>
              </a:rPr>
              <a:t>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Principais Aplicações OpenSource</a:t>
            </a:r>
            <a:endParaRPr lang="pt-BR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  <a:p>
            <a:pPr lvl="0"/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7296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32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Myriad Pro" panose="020B0503030403020204" charset="0"/>
              </a:rPr>
              <a:t>CHMOD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-Altera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permissões em um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arquivo.</a:t>
            </a:r>
          </a:p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-</a:t>
            </a:r>
            <a:r>
              <a:rPr lang="pt-BR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– realiza a operacao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recursivamente no diretório</a:t>
            </a: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Muda a permissao do arquivo exemplo.txt para 755</a:t>
            </a: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2"/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	$ chmod 755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exemplo.txt</a:t>
            </a:r>
          </a:p>
          <a:p>
            <a:pPr lvl="2"/>
            <a:endParaRPr lang="pt-BR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Muda todos arquivos dentro de Videos para 777</a:t>
            </a:r>
          </a:p>
          <a:p>
            <a:pPr lvl="2"/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$ chmod 777 –R Videos</a:t>
            </a:r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400" dirty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5.3 Gerenciando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 Dono e permissoes de arquivo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24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5.4 Diretórios e arquivos especiais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5.4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Diretórios e arquivos especiais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LINKS - </a:t>
            </a:r>
            <a:r>
              <a:rPr lang="pt-BR" sz="2000" dirty="0">
                <a:latin typeface="Myriad Pro SemiExt" panose="020B0505030403020204" charset="0"/>
              </a:rPr>
              <a:t>mecanismo que faz referência a outro arquivo ou diretório em outra localização. Os links são arquivos especiais e podem ser identificados com um "l" quando executado o comando: "ls -la</a:t>
            </a:r>
            <a:r>
              <a:rPr lang="pt-BR" sz="2000" dirty="0" smtClean="0">
                <a:latin typeface="Myriad Pro SemiExt" panose="020B0505030403020204" charset="0"/>
              </a:rPr>
              <a:t>".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Link Simbólico: 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O link simbólico e o arquivo alvo não precisam estar na mesma partição de </a:t>
            </a:r>
            <a:r>
              <a:rPr lang="pt-BR" sz="2000" dirty="0" smtClean="0">
                <a:latin typeface="Myriad Pro SemiExt" panose="020B0505030403020204" charset="0"/>
              </a:rPr>
              <a:t>disco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Se o link simbólico for apagado/movido. Somente o link será </a:t>
            </a:r>
            <a:r>
              <a:rPr lang="pt-BR" sz="2000" dirty="0" smtClean="0">
                <a:latin typeface="Myriad Pro SemiExt" panose="020B0505030403020204" charset="0"/>
              </a:rPr>
              <a:t>apagado/movido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HardLink – O link é apontado para o mesmo INODE, então o arquivo é o mesmo.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Não é possível fazer um hardlink para um diretório; 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Somente é possível fazer hardlink em arquivos que estejam em uma mesma partição de disco; 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Somente </a:t>
            </a:r>
            <a:r>
              <a:rPr lang="pt-BR" sz="2000" dirty="0">
                <a:latin typeface="Myriad Pro SemiExt" panose="020B0505030403020204" charset="0"/>
              </a:rPr>
              <a:t>o usuário root pode criar/desfazer hardlinks. 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17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b="1" dirty="0">
                <a:latin typeface="Myriad Pro" panose="020B0503030403020204" charset="0"/>
              </a:rPr>
              <a:t>LN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 – cria Links Simbólicos e HARDLINKS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Link Simbolico:</a:t>
            </a:r>
          </a:p>
          <a:p>
            <a:pPr lvl="1"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ln –s   ALVO     NOME_LINK</a:t>
            </a:r>
          </a:p>
          <a:p>
            <a:pPr lvl="1">
              <a:lnSpc>
                <a:spcPts val="2200"/>
              </a:lnSpc>
            </a:pPr>
            <a:endParaRPr lang="pt-BR" sz="2000" dirty="0" smtClean="0"/>
          </a:p>
          <a:p>
            <a:pPr lvl="1">
              <a:lnSpc>
                <a:spcPts val="2200"/>
              </a:lnSpc>
            </a:pPr>
            <a:r>
              <a:rPr lang="pt-BR" sz="2000" dirty="0" smtClean="0"/>
              <a:t>Criando </a:t>
            </a:r>
            <a:r>
              <a:rPr lang="pt-BR" sz="2000" dirty="0"/>
              <a:t>um link simbólico chamado </a:t>
            </a:r>
            <a:r>
              <a:rPr lang="pt-BR" sz="2000" dirty="0" smtClean="0"/>
              <a:t>“java8" </a:t>
            </a:r>
            <a:r>
              <a:rPr lang="pt-BR" sz="2000" dirty="0"/>
              <a:t>para o diretório </a:t>
            </a:r>
            <a:r>
              <a:rPr lang="pt-BR" sz="2000" dirty="0" smtClean="0"/>
              <a:t>existente /usr/sbin/java_811_64:</a:t>
            </a:r>
          </a:p>
          <a:p>
            <a:pPr lvl="1"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$ ln –s /usr/sbin/java_811_64 </a:t>
            </a: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/usr/sbin/java8 </a:t>
            </a: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 </a:t>
            </a: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HARDLINK – Sao dois arquivos apontando para o mesmo endereco INODE. Se remover qualquer um dos dois, o outro continua existindo. </a:t>
            </a:r>
          </a:p>
          <a:p>
            <a:pPr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Criando um hardlink b , a partir do arquivo a</a:t>
            </a:r>
          </a:p>
          <a:p>
            <a:pPr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 lvl="1"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charset="0"/>
              </a:rPr>
              <a:t>$ ln a b</a:t>
            </a:r>
          </a:p>
          <a:p>
            <a:pPr lvl="1"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5.4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Diretórios e arquivos especiais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8" y="3732211"/>
            <a:ext cx="10262566" cy="80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5.4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Diretórios e arquivos especiais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STICKY BITS - O sticky bit é uma permissão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especial de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acesso que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permite que apenas o proprio dono remova o diretório ou arquivos.</a:t>
            </a:r>
          </a:p>
          <a:p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Protege arquivos quando multiplos usuarios tem acesso de escrita no mesmo diretorio.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$ chmod 1777 /home/Videos/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O 1 indica que o diretório backup tem um sticky bit e só pode ser removido pelo proprio dono ou pelo Root.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Ele aparece na listagem com um “t” no lugar onde ficaria o x do others.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endParaRPr lang="pt-BR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3" y="5532437"/>
            <a:ext cx="5865970" cy="12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5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Exercícios, parte 2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37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79670" y="1132853"/>
            <a:ext cx="105377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endParaRPr lang="pt-BR" dirty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O usuario prof vai criar na sua home area:</a:t>
            </a:r>
          </a:p>
          <a:p>
            <a:pPr marL="1257300" lvl="2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Um diretorio chamado provas, onde ninguem tera acesso, somente ele mesmo</a:t>
            </a:r>
          </a:p>
          <a:p>
            <a:pPr marL="1257300" lvl="2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Um diretorio chamado </a:t>
            </a:r>
            <a:r>
              <a:rPr lang="pt-BR" dirty="0" smtClean="0">
                <a:latin typeface="Myriad Pro SemiExt" panose="020B0505030403020204" charset="0"/>
              </a:rPr>
              <a:t>scripts, </a:t>
            </a:r>
            <a:r>
              <a:rPr lang="pt-BR" dirty="0">
                <a:latin typeface="Myriad Pro SemiExt" panose="020B0505030403020204" charset="0"/>
              </a:rPr>
              <a:t>onde </a:t>
            </a:r>
            <a:r>
              <a:rPr lang="pt-BR" dirty="0" smtClean="0">
                <a:latin typeface="Myriad Pro SemiExt" panose="020B0505030403020204" charset="0"/>
              </a:rPr>
              <a:t>todos terao acesso</a:t>
            </a:r>
            <a:endParaRPr lang="pt-BR" dirty="0">
              <a:latin typeface="Myriad Pro SemiExt" panose="020B050503040302020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Dentro de scripts, </a:t>
            </a:r>
            <a:r>
              <a:rPr lang="pt-BR" dirty="0">
                <a:latin typeface="Myriad Pro SemiExt" panose="020B0505030403020204" charset="0"/>
              </a:rPr>
              <a:t>u</a:t>
            </a:r>
            <a:r>
              <a:rPr lang="pt-BR" dirty="0" smtClean="0">
                <a:latin typeface="Myriad Pro SemiExt" panose="020B0505030403020204" charset="0"/>
              </a:rPr>
              <a:t>m programa chamado welcome.sh e dara permissao de execucao a todos.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O usuario Aluno1 vai tentar executar o programa.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O usuario </a:t>
            </a:r>
            <a:r>
              <a:rPr lang="pt-BR" dirty="0" smtClean="0">
                <a:latin typeface="Myriad Pro SemiExt" panose="020B0505030403020204" charset="0"/>
              </a:rPr>
              <a:t>Aluno1 </a:t>
            </a:r>
            <a:r>
              <a:rPr lang="pt-BR" dirty="0">
                <a:latin typeface="Myriad Pro SemiExt" panose="020B0505030403020204" charset="0"/>
              </a:rPr>
              <a:t>vai </a:t>
            </a:r>
            <a:r>
              <a:rPr lang="pt-BR" dirty="0" smtClean="0">
                <a:latin typeface="Myriad Pro SemiExt" panose="020B0505030403020204" charset="0"/>
              </a:rPr>
              <a:t>tentar acessar o diretorio provas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O usuario prof esqueceu de criar um diretorio e solicitou ao administrador que criasse o diretorio resultados.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O usuario root vai no diretorio /home/prof, e irá criar um diretório chamado resultados, e vai mudar o owner e grupo do diretorio para : owner: prof   grupo: treino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O usuario root resolveu criar um link lógico, com o nome result, apontando para resultados</a:t>
            </a:r>
          </a:p>
          <a:p>
            <a:pPr lvl="1"/>
            <a:endParaRPr lang="pt-BR" dirty="0" smtClean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pt-BR" dirty="0" smtClean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dirty="0" smtClean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dirty="0" smtClean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193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parte 1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89170" y="1031878"/>
            <a:ext cx="105377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endParaRPr lang="pt-BR" dirty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Logar como usuario prof: su - prof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Criar o diretorio provas e script : $ mkdir provas scripts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Entrar no diretorio scripts: $ cd scripts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Criar no diretorio scripts , um script chamado welcome.sh: $ vi welcome.sh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dirty="0" smtClean="0">
                <a:latin typeface="Myriad Pro SemiExt" panose="020B0505030403020204" charset="0"/>
              </a:rPr>
              <a:t>#!/bin/bash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pt-BR" dirty="0">
                <a:latin typeface="Myriad Pro SemiExt" panose="020B0505030403020204" charset="0"/>
              </a:rPr>
              <a:t>e</a:t>
            </a:r>
            <a:r>
              <a:rPr lang="pt-BR" dirty="0" smtClean="0">
                <a:latin typeface="Myriad Pro SemiExt" panose="020B0505030403020204" charset="0"/>
              </a:rPr>
              <a:t>cho Bem Vindo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Salvar o arquivo: SHIFT zz</a:t>
            </a:r>
            <a:endParaRPr lang="pt-BR" dirty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Tentar executar o script: $ ./welcome.sh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Conceder permissao de execucao: $ chmod 744 welcome.sh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Tentar executar o script novamente: $ ./welcome.sh</a:t>
            </a:r>
            <a:endParaRPr lang="pt-BR" dirty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Voltar ao diretório HOME: cd ~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Alterar a permissao do diretorio provas: $ chmod 700 provas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Alterar a permissao do diretorio </a:t>
            </a:r>
            <a:r>
              <a:rPr lang="pt-BR" dirty="0" smtClean="0">
                <a:latin typeface="Myriad Pro SemiExt" panose="020B0505030403020204" charset="0"/>
              </a:rPr>
              <a:t>scripts: </a:t>
            </a:r>
            <a:r>
              <a:rPr lang="pt-BR" dirty="0">
                <a:latin typeface="Myriad Pro SemiExt" panose="020B0505030403020204" charset="0"/>
              </a:rPr>
              <a:t>$ chmod </a:t>
            </a:r>
            <a:r>
              <a:rPr lang="pt-BR" dirty="0" smtClean="0">
                <a:latin typeface="Myriad Pro SemiExt" panose="020B0505030403020204" charset="0"/>
              </a:rPr>
              <a:t>777 scripts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Listar e ver a diferenca dos dois diretorios: $ ls -l</a:t>
            </a:r>
            <a:endParaRPr lang="pt-BR" dirty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Logar como usuario aluno1: su – aluno1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Tentar executar o comando welcome.sh:</a:t>
            </a:r>
          </a:p>
          <a:p>
            <a:pPr marL="1257300" lvl="2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$ cd /home/prof/scripts</a:t>
            </a:r>
          </a:p>
          <a:p>
            <a:pPr marL="1257300" lvl="2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$ ./welcome.sh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Acessar o diretorio provas: $ cd /home/prof/provas</a:t>
            </a:r>
          </a:p>
        </p:txBody>
      </p:sp>
      <p:sp>
        <p:nvSpPr>
          <p:cNvPr id="4" name="CaixaDeTexto 4"/>
          <p:cNvSpPr txBox="1"/>
          <p:nvPr/>
        </p:nvSpPr>
        <p:spPr>
          <a:xfrm>
            <a:off x="12193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parte 1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723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89170" y="1031878"/>
            <a:ext cx="105377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endParaRPr lang="pt-BR" dirty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 smtClean="0">
                <a:latin typeface="Myriad Pro SemiExt" panose="020B0505030403020204" charset="0"/>
              </a:rPr>
              <a:t>Logar como usuario root : su – root</a:t>
            </a: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 smtClean="0">
                <a:latin typeface="Myriad Pro SemiExt" panose="020B0505030403020204" charset="0"/>
              </a:rPr>
              <a:t>Ir ao diretorio /home/prof: # cd /home/prof</a:t>
            </a: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 smtClean="0">
                <a:latin typeface="Myriad Pro SemiExt" panose="020B0505030403020204" charset="0"/>
              </a:rPr>
              <a:t>Criar o diretorio resultados: # mkdir resultados</a:t>
            </a: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 smtClean="0">
                <a:latin typeface="Myriad Pro SemiExt" panose="020B0505030403020204" charset="0"/>
              </a:rPr>
              <a:t>Verificar com o comando: # ls -l</a:t>
            </a: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 smtClean="0">
                <a:latin typeface="Myriad Pro SemiExt" panose="020B0505030403020204" charset="0"/>
              </a:rPr>
              <a:t>Alterar o owner e grupo para o usuario prof: # chown prof:treino resultados</a:t>
            </a: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>
                <a:latin typeface="Myriad Pro SemiExt" panose="020B0505030403020204" charset="0"/>
              </a:rPr>
              <a:t>Verificar com o comando: </a:t>
            </a:r>
            <a:r>
              <a:rPr lang="pt-BR" dirty="0" smtClean="0">
                <a:latin typeface="Myriad Pro SemiExt" panose="020B0505030403020204" charset="0"/>
              </a:rPr>
              <a:t># </a:t>
            </a:r>
            <a:r>
              <a:rPr lang="pt-BR" dirty="0">
                <a:latin typeface="Myriad Pro SemiExt" panose="020B0505030403020204" charset="0"/>
              </a:rPr>
              <a:t>ls </a:t>
            </a:r>
            <a:r>
              <a:rPr lang="pt-BR" dirty="0" smtClean="0">
                <a:latin typeface="Myriad Pro SemiExt" panose="020B0505030403020204" charset="0"/>
              </a:rPr>
              <a:t>–l</a:t>
            </a: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 smtClean="0">
                <a:latin typeface="Myriad Pro SemiExt" panose="020B0505030403020204" charset="0"/>
              </a:rPr>
              <a:t>Criar o link logico de result, apontando para resultados: # ln –s resultados result</a:t>
            </a: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>
                <a:latin typeface="Myriad Pro SemiExt" panose="020B0505030403020204" charset="0"/>
              </a:rPr>
              <a:t>Verificar com o comando: </a:t>
            </a:r>
            <a:r>
              <a:rPr lang="pt-BR" dirty="0" smtClean="0">
                <a:latin typeface="Myriad Pro SemiExt" panose="020B0505030403020204" charset="0"/>
              </a:rPr>
              <a:t># </a:t>
            </a:r>
            <a:r>
              <a:rPr lang="pt-BR" dirty="0">
                <a:latin typeface="Myriad Pro SemiExt" panose="020B0505030403020204" charset="0"/>
              </a:rPr>
              <a:t>ls –l</a:t>
            </a: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 smtClean="0">
                <a:latin typeface="Myriad Pro SemiExt" panose="020B0505030403020204" charset="0"/>
              </a:rPr>
              <a:t>Entrar no diretorio result: # cd result</a:t>
            </a:r>
          </a:p>
          <a:p>
            <a:pPr marL="800100" lvl="1" indent="-342900">
              <a:buFont typeface="+mj-lt"/>
              <a:buAutoNum type="arabicPeriod" startAt="16"/>
            </a:pPr>
            <a:r>
              <a:rPr lang="pt-BR" dirty="0" smtClean="0">
                <a:latin typeface="Myriad Pro SemiExt" panose="020B0505030403020204" charset="0"/>
              </a:rPr>
              <a:t>Verificar onde esta com o comando pwd: # pwd</a:t>
            </a:r>
          </a:p>
          <a:p>
            <a:pPr marL="800100" lvl="1" indent="-342900">
              <a:buFont typeface="+mj-lt"/>
              <a:buAutoNum type="arabicPeriod" startAt="16"/>
            </a:pPr>
            <a:endParaRPr lang="pt-BR" dirty="0">
              <a:latin typeface="Myriad Pro SemiExt" panose="020B0505030403020204" charset="0"/>
            </a:endParaRPr>
          </a:p>
          <a:p>
            <a:pPr lvl="1"/>
            <a:endParaRPr lang="pt-BR" dirty="0" smtClean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 startAt="16"/>
            </a:pPr>
            <a:endParaRPr lang="pt-BR" dirty="0" smtClean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193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5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parte 1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1931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3678" y="3081634"/>
            <a:ext cx="2629421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riad Pro SemiExt" panose="020B0505030403020204" charset="0"/>
              </a:rPr>
              <a:t>Q &amp; A</a:t>
            </a:r>
          </a:p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yriad Pro SemiExt" panose="020B0505030403020204" charset="0"/>
              </a:rPr>
              <a:t>?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01777" y="1401210"/>
            <a:ext cx="1053771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400" dirty="0" smtClean="0">
                <a:latin typeface="Myriad Pro SemiExt" panose="020B0505030403020204" charset="0"/>
              </a:rPr>
              <a:t>Pacotes Linux- </a:t>
            </a:r>
            <a:r>
              <a:rPr lang="pt-PT" sz="2400" dirty="0" smtClean="0">
                <a:latin typeface="Myriad Pro SemiExt" panose="020B0505030403020204" charset="0"/>
              </a:rPr>
              <a:t>pacotes são </a:t>
            </a:r>
            <a:r>
              <a:rPr lang="pt-PT" sz="2400" dirty="0">
                <a:latin typeface="Myriad Pro SemiExt" panose="020B0505030403020204" charset="0"/>
              </a:rPr>
              <a:t>arquivos que contêm binários de software, arquivos de configuração e informações sobre </a:t>
            </a:r>
            <a:r>
              <a:rPr lang="pt-PT" sz="2400" dirty="0" smtClean="0">
                <a:latin typeface="Myriad Pro SemiExt" panose="020B0505030403020204" charset="0"/>
              </a:rPr>
              <a:t>dependências:</a:t>
            </a:r>
          </a:p>
          <a:p>
            <a:pPr lvl="2"/>
            <a:r>
              <a:rPr lang="pt-PT" sz="2400" dirty="0" smtClean="0">
                <a:latin typeface="Myriad Pro SemiExt" panose="020B0505030403020204" charset="0"/>
              </a:rPr>
              <a:t>Pacotes: Firefox,  NFS, Java, tetris, Samba</a:t>
            </a:r>
          </a:p>
          <a:p>
            <a:pPr lvl="1"/>
            <a:endParaRPr lang="pt-PT" sz="2400" dirty="0" smtClean="0">
              <a:latin typeface="Myriad Pro SemiExt" panose="020B0505030403020204" charset="0"/>
            </a:endParaRP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Gerenciador de Pacotes: São programas que instalam aplicativos e gerenciam todos os aspectos de configuração, tais quais:</a:t>
            </a:r>
          </a:p>
          <a:p>
            <a:pPr lvl="2"/>
            <a:r>
              <a:rPr lang="pt-BR" sz="2400" dirty="0" smtClean="0">
                <a:latin typeface="Myriad Pro SemiExt" panose="020B0505030403020204" charset="0"/>
              </a:rPr>
              <a:t>-Dependencias de outros aplicativos</a:t>
            </a:r>
          </a:p>
          <a:p>
            <a:pPr lvl="2"/>
            <a:r>
              <a:rPr lang="pt-BR" sz="2400" dirty="0" smtClean="0">
                <a:latin typeface="Myriad Pro SemiExt" panose="020B0505030403020204" charset="0"/>
              </a:rPr>
              <a:t>-Atualizacao de pacotes</a:t>
            </a:r>
          </a:p>
          <a:p>
            <a:pPr lvl="2"/>
            <a:r>
              <a:rPr lang="pt-BR" sz="2400" dirty="0" smtClean="0">
                <a:latin typeface="Myriad Pro SemiExt" panose="020B0505030403020204" charset="0"/>
              </a:rPr>
              <a:t>-Compilaçao</a:t>
            </a:r>
          </a:p>
          <a:p>
            <a:pPr lvl="2"/>
            <a:endParaRPr lang="pt-BR" sz="2400" dirty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Pacotes</a:t>
            </a:r>
            <a:r>
              <a:rPr lang="pt-BR" sz="2400" dirty="0" smtClean="0">
                <a:latin typeface="Myriad Pro SemiExt" panose="020B0505030403020204" charset="0"/>
              </a:rPr>
              <a:t> de uma distribuiçao podem ser adaptadas por outras.</a:t>
            </a: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Existem pacotes gráficos que são mais amigáveis.</a:t>
            </a:r>
          </a:p>
          <a:p>
            <a:pPr lvl="1"/>
            <a:endParaRPr lang="pt-BR" sz="2400" dirty="0" smtClean="0">
              <a:latin typeface="Myriad Pro SemiExt" panose="020B0505030403020204" charset="0"/>
            </a:endParaRP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pPr lvl="2"/>
            <a:endParaRPr lang="pt-BR" sz="2400" dirty="0">
              <a:latin typeface="Myriad Pro SemiExt" panose="020B0505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952670" y="600991"/>
            <a:ext cx="94359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1.2</a:t>
            </a:r>
            <a:r>
              <a:rPr lang="en-US" sz="2400" b="1" dirty="0" smtClean="0">
                <a:latin typeface="Myriad Pro SemiExt" panose="020B0505030403020204" charset="0"/>
              </a:rPr>
              <a:t>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Principais Aplicacoes OpenSource</a:t>
            </a:r>
            <a:endParaRPr lang="pt-BR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  <a:p>
            <a:pPr lvl="0"/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52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54778" y="1441717"/>
            <a:ext cx="105377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3"/>
              </a:rPr>
              <a:t>http://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3"/>
              </a:rPr>
              <a:t>www.lpi.org/our-certifications/exam-010-objectives/</a:t>
            </a: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4"/>
              </a:rPr>
              <a:t>https</a:t>
            </a: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4"/>
              </a:rPr>
              <a:t>://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4"/>
              </a:rPr>
              <a:t>www.ibm.com/developerworks/linux/library/l-lpic1-map</a:t>
            </a: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5"/>
              </a:rPr>
              <a:t>http://vivaolinux.com.br</a:t>
            </a: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6"/>
              </a:rPr>
              <a:t>http://stackoverflow.com</a:t>
            </a: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7"/>
              </a:rPr>
              <a:t>http://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7"/>
              </a:rPr>
              <a:t>www.guiafoca.org</a:t>
            </a: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8"/>
              </a:rPr>
              <a:t>http</a:t>
            </a: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8"/>
              </a:rPr>
              <a:t>://www.webminal.org/terminal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8"/>
              </a:rPr>
              <a:t>/</a:t>
            </a: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9"/>
              </a:rPr>
              <a:t>http://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  <a:hlinkClick r:id="rId9"/>
              </a:rPr>
              <a:t>www.lpibrasil.com.br/faq-lpi/</a:t>
            </a: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Referências e Sites Úteis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620413" y="1311278"/>
            <a:ext cx="10972080" cy="543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lang="pt-BR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89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1760635" y="2813097"/>
            <a:ext cx="3042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pt-BR" sz="2400" b="1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Luis</a:t>
            </a:r>
          </a:p>
          <a:p>
            <a:pPr>
              <a:lnSpc>
                <a:spcPts val="3600"/>
              </a:lnSpc>
            </a:pPr>
            <a:r>
              <a:rPr lang="pt-BR" sz="2400" b="1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Albuquerque</a:t>
            </a:r>
          </a:p>
          <a:p>
            <a:pPr>
              <a:lnSpc>
                <a:spcPts val="2400"/>
              </a:lnSpc>
            </a:pPr>
            <a:r>
              <a:rPr lang="pt-BR" sz="1200" cap="small" spc="60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DBA/ATG ORACLE</a:t>
            </a:r>
            <a:endParaRPr lang="pt-BR" sz="1200" cap="small" spc="60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760635" y="4401012"/>
            <a:ext cx="28635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i="1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Luis.albuquerque@sonda.com</a:t>
            </a:r>
          </a:p>
          <a:p>
            <a:r>
              <a:rPr lang="pt-BR" sz="1600" i="1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+55 (21) 99343-2258</a:t>
            </a:r>
          </a:p>
          <a:p>
            <a:endParaRPr lang="pt-BR" sz="1600" i="1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1600" i="1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Linux Essentials V1.0</a:t>
            </a:r>
            <a:endParaRPr lang="pt-BR" sz="1600" i="1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3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01777" y="1401210"/>
            <a:ext cx="105377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err="1" smtClean="0">
                <a:latin typeface="Myriad Pro SemiExt" panose="020B0505030403020204" charset="0"/>
              </a:rPr>
              <a:t>Os</a:t>
            </a:r>
            <a:r>
              <a:rPr lang="en-US" sz="2400" dirty="0" smtClean="0">
                <a:latin typeface="Myriad Pro SemiExt" panose="020B0505030403020204" charset="0"/>
              </a:rPr>
              <a:t> </a:t>
            </a:r>
            <a:r>
              <a:rPr lang="en-US" sz="2400" dirty="0" err="1" smtClean="0">
                <a:latin typeface="Myriad Pro SemiExt" panose="020B0505030403020204" charset="0"/>
              </a:rPr>
              <a:t>gerenciadores</a:t>
            </a:r>
            <a:r>
              <a:rPr lang="en-US" sz="2400" dirty="0" smtClean="0">
                <a:latin typeface="Myriad Pro SemiExt" panose="020B0505030403020204" charset="0"/>
              </a:rPr>
              <a:t> </a:t>
            </a:r>
            <a:r>
              <a:rPr lang="en-US" sz="2400" dirty="0" err="1" smtClean="0">
                <a:latin typeface="Myriad Pro SemiExt" panose="020B0505030403020204" charset="0"/>
              </a:rPr>
              <a:t>são</a:t>
            </a:r>
            <a:r>
              <a:rPr lang="en-US" sz="2400" dirty="0" smtClean="0">
                <a:latin typeface="Myriad Pro SemiExt" panose="020B0505030403020204" charset="0"/>
              </a:rPr>
              <a:t> </a:t>
            </a:r>
            <a:r>
              <a:rPr lang="en-US" sz="2400" dirty="0" err="1" smtClean="0">
                <a:latin typeface="Myriad Pro SemiExt" panose="020B0505030403020204" charset="0"/>
              </a:rPr>
              <a:t>baseados</a:t>
            </a:r>
            <a:r>
              <a:rPr lang="en-US" sz="2400" dirty="0" smtClean="0">
                <a:latin typeface="Myriad Pro SemiExt" panose="020B0505030403020204" charset="0"/>
              </a:rPr>
              <a:t> </a:t>
            </a:r>
            <a:r>
              <a:rPr lang="en-US" sz="2400" dirty="0" err="1">
                <a:latin typeface="Myriad Pro SemiExt" panose="020B0505030403020204" charset="0"/>
              </a:rPr>
              <a:t>nos</a:t>
            </a:r>
            <a:r>
              <a:rPr lang="en-US" sz="2400" dirty="0">
                <a:latin typeface="Myriad Pro SemiExt" panose="020B0505030403020204" charset="0"/>
              </a:rPr>
              <a:t> </a:t>
            </a:r>
            <a:r>
              <a:rPr lang="en-US" sz="2400" dirty="0" err="1" smtClean="0">
                <a:latin typeface="Myriad Pro SemiExt" panose="020B0505030403020204" charset="0"/>
              </a:rPr>
              <a:t>padrões</a:t>
            </a:r>
            <a:r>
              <a:rPr lang="en-US" sz="2400" dirty="0" smtClean="0">
                <a:latin typeface="Myriad Pro SemiExt" panose="020B0505030403020204" charset="0"/>
              </a:rPr>
              <a:t> LSB </a:t>
            </a:r>
            <a:r>
              <a:rPr lang="en-US" sz="2400" dirty="0">
                <a:latin typeface="Myriad Pro SemiExt" panose="020B0505030403020204" charset="0"/>
              </a:rPr>
              <a:t>- </a:t>
            </a:r>
            <a:r>
              <a:rPr lang="pt-BR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Linux Standard </a:t>
            </a: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Base</a:t>
            </a:r>
          </a:p>
          <a:p>
            <a:pPr lvl="2"/>
            <a:endParaRPr lang="pt-BR" sz="2400" dirty="0" smtClean="0">
              <a:latin typeface="Myriad Pro SemiExt" panose="020B0505030403020204" charset="0"/>
            </a:endParaRP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Gerenciadores das distribuições:</a:t>
            </a:r>
          </a:p>
          <a:p>
            <a:pPr lvl="1"/>
            <a:endParaRPr lang="pt-BR" sz="2400" dirty="0" smtClean="0">
              <a:latin typeface="Myriad Pro SemiExt" panose="020B0505030403020204" charset="0"/>
            </a:endParaRP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DPKG (Debian, Ubuntu) *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APT-GET </a:t>
            </a:r>
            <a:r>
              <a:rPr lang="pt-BR" sz="2400" dirty="0">
                <a:latin typeface="Myriad Pro SemiExt" panose="020B0505030403020204" charset="0"/>
              </a:rPr>
              <a:t>(Debian, Ubuntu</a:t>
            </a:r>
            <a:r>
              <a:rPr lang="pt-BR" sz="2400" dirty="0" smtClean="0">
                <a:latin typeface="Myriad Pro SemiExt" panose="020B0505030403020204" charset="0"/>
              </a:rPr>
              <a:t>) com Interface Gráfica</a:t>
            </a:r>
            <a:endParaRPr lang="pt-BR" sz="2400" dirty="0">
              <a:latin typeface="Myriad Pro SemiExt" panose="020B0505030403020204" charset="0"/>
            </a:endParaRP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YUM e DNF (fedora e Cent OS)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RPM : Arquivos .rpm, base de todos os pacotes Linux *</a:t>
            </a:r>
          </a:p>
          <a:p>
            <a:pPr lvl="1"/>
            <a:r>
              <a:rPr lang="pt-BR" sz="2400" dirty="0">
                <a:latin typeface="Myriad Pro SemiExt" panose="020B0505030403020204" charset="0"/>
              </a:rPr>
              <a:t/>
            </a:r>
            <a:br>
              <a:rPr lang="pt-BR" sz="2400" dirty="0">
                <a:latin typeface="Myriad Pro SemiExt" panose="020B0505030403020204" charset="0"/>
              </a:rPr>
            </a:br>
            <a:endParaRPr lang="pt-BR" sz="2400" dirty="0" smtClean="0">
              <a:latin typeface="Myriad Pro SemiExt" panose="020B0505030403020204" charset="0"/>
            </a:endParaRP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pPr lvl="1"/>
            <a:endParaRPr lang="pt-BR" sz="2400" dirty="0" smtClean="0">
              <a:latin typeface="Myriad Pro SemiExt" panose="020B0505030403020204" charset="0"/>
            </a:endParaRPr>
          </a:p>
          <a:p>
            <a:pPr lvl="1"/>
            <a:endParaRPr lang="pt-BR" sz="2400" dirty="0" smtClean="0">
              <a:latin typeface="Myriad Pro SemiExt" panose="020B0505030403020204" charset="0"/>
            </a:endParaRP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* LPI utiliza nas provas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162" y="4394741"/>
            <a:ext cx="3551238" cy="2179968"/>
          </a:xfrm>
          <a:prstGeom prst="rect">
            <a:avLst/>
          </a:prstGeom>
        </p:spPr>
      </p:pic>
      <p:sp>
        <p:nvSpPr>
          <p:cNvPr id="7" name="CaixaDeTexto 4"/>
          <p:cNvSpPr txBox="1"/>
          <p:nvPr/>
        </p:nvSpPr>
        <p:spPr>
          <a:xfrm>
            <a:off x="952670" y="600991"/>
            <a:ext cx="94359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1.2</a:t>
            </a:r>
            <a:r>
              <a:rPr lang="en-US" sz="2400" b="1" dirty="0" smtClean="0">
                <a:latin typeface="Myriad Pro SemiExt" panose="020B0505030403020204" charset="0"/>
              </a:rPr>
              <a:t>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Principais Aplicacoes OpenSource</a:t>
            </a:r>
            <a:endParaRPr lang="pt-BR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  <a:p>
            <a:pPr lvl="0"/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72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en-US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1.3 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Entendendo o OpenSource e Licenciamento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85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47870" y="1731410"/>
            <a:ext cx="112774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yriad Pro SemiExt" panose="020B0505030403020204" charset="0"/>
              </a:rPr>
              <a:t>Opensource</a:t>
            </a:r>
            <a:r>
              <a:rPr lang="pt-BR" sz="2400" dirty="0">
                <a:latin typeface="Myriad Pro SemiExt" panose="020B0505030403020204" charset="0"/>
              </a:rPr>
              <a:t>: </a:t>
            </a:r>
            <a:r>
              <a:rPr lang="pt-BR" sz="2400" dirty="0" smtClean="0">
                <a:latin typeface="Myriad Pro SemiExt" panose="020B0505030403020204" charset="0"/>
              </a:rPr>
              <a:t>Distribuição </a:t>
            </a:r>
            <a:r>
              <a:rPr lang="pt-BR" sz="2400" dirty="0">
                <a:latin typeface="Myriad Pro SemiExt" panose="020B0505030403020204" charset="0"/>
              </a:rPr>
              <a:t>do </a:t>
            </a:r>
            <a:r>
              <a:rPr lang="pt-BR" sz="2400" dirty="0" smtClean="0">
                <a:latin typeface="Myriad Pro SemiExt" panose="020B0505030403020204" charset="0"/>
              </a:rPr>
              <a:t>código </a:t>
            </a:r>
            <a:r>
              <a:rPr lang="pt-BR" sz="2400" dirty="0">
                <a:latin typeface="Myriad Pro SemiExt" panose="020B0505030403020204" charset="0"/>
              </a:rPr>
              <a:t>fonte aberto. (source </a:t>
            </a:r>
            <a:r>
              <a:rPr lang="pt-BR" sz="2400" dirty="0" smtClean="0">
                <a:latin typeface="Myriad Pro SemiExt" panose="020B0505030403020204" charset="0"/>
              </a:rPr>
              <a:t>code).</a:t>
            </a:r>
          </a:p>
          <a:p>
            <a:pPr lvl="1"/>
            <a:r>
              <a:rPr lang="pt-BR" sz="2400" dirty="0">
                <a:latin typeface="Myriad Pro SemiExt" panose="020B0505030403020204" charset="0"/>
              </a:rPr>
              <a:t>	</a:t>
            </a:r>
            <a:r>
              <a:rPr lang="pt-BR" sz="2400" dirty="0" smtClean="0">
                <a:latin typeface="Myriad Pro SemiExt" panose="020B0505030403020204" charset="0"/>
              </a:rPr>
              <a:t>Codigo </a:t>
            </a:r>
            <a:r>
              <a:rPr lang="pt-BR" sz="2400" dirty="0">
                <a:latin typeface="Myriad Pro SemiExt" panose="020B0505030403020204" charset="0"/>
              </a:rPr>
              <a:t>fonte </a:t>
            </a:r>
            <a:r>
              <a:rPr lang="pt-BR" sz="2400" u="sng" dirty="0">
                <a:latin typeface="Myriad Pro SemiExt" panose="020B0505030403020204" charset="0"/>
              </a:rPr>
              <a:t>deve</a:t>
            </a:r>
            <a:r>
              <a:rPr lang="pt-BR" sz="2400" dirty="0">
                <a:latin typeface="Myriad Pro SemiExt" panose="020B0505030403020204" charset="0"/>
              </a:rPr>
              <a:t> ser aberto, </a:t>
            </a:r>
            <a:r>
              <a:rPr lang="pt-BR" sz="2400" dirty="0" smtClean="0">
                <a:latin typeface="Myriad Pro SemiExt" panose="020B0505030403020204" charset="0"/>
              </a:rPr>
              <a:t>mas pode </a:t>
            </a:r>
            <a:r>
              <a:rPr lang="pt-BR" sz="2400" dirty="0">
                <a:latin typeface="Myriad Pro SemiExt" panose="020B0505030403020204" charset="0"/>
              </a:rPr>
              <a:t>ser vendido </a:t>
            </a:r>
            <a:r>
              <a:rPr lang="pt-BR" sz="2400" dirty="0" smtClean="0">
                <a:latin typeface="Myriad Pro SemiExt" panose="020B0505030403020204" charset="0"/>
              </a:rPr>
              <a:t>ou doado</a:t>
            </a:r>
            <a:r>
              <a:rPr lang="pt-BR" sz="2400" dirty="0">
                <a:latin typeface="Myriad Pro SemiExt" panose="020B0505030403020204" charset="0"/>
              </a:rPr>
              <a:t>.</a:t>
            </a:r>
          </a:p>
          <a:p>
            <a:pPr lvl="0"/>
            <a:endParaRPr lang="pt-BR" sz="2400" dirty="0" smtClean="0">
              <a:latin typeface="Myriad Pro SemiExt" panose="020B0505030403020204" charset="0"/>
            </a:endParaRPr>
          </a:p>
          <a:p>
            <a:pPr lvl="0"/>
            <a:r>
              <a:rPr lang="pt-BR" sz="2400" dirty="0" smtClean="0">
                <a:latin typeface="Myriad Pro SemiExt" panose="020B0505030403020204" charset="0"/>
              </a:rPr>
              <a:t>Free </a:t>
            </a:r>
            <a:r>
              <a:rPr lang="pt-BR" sz="2400" dirty="0">
                <a:latin typeface="Myriad Pro SemiExt" panose="020B0505030403020204" charset="0"/>
              </a:rPr>
              <a:t>software: codigo fonte aberto e</a:t>
            </a:r>
            <a:r>
              <a:rPr lang="pt-BR" sz="2400" dirty="0" smtClean="0">
                <a:latin typeface="Myriad Pro SemiExt" panose="020B0505030403020204" charset="0"/>
              </a:rPr>
              <a:t> </a:t>
            </a:r>
            <a:r>
              <a:rPr lang="pt-BR" sz="2400" dirty="0">
                <a:latin typeface="Myriad Pro SemiExt" panose="020B0505030403020204" charset="0"/>
              </a:rPr>
              <a:t>gratuito</a:t>
            </a:r>
            <a:r>
              <a:rPr lang="pt-BR" sz="2400" dirty="0" smtClean="0">
                <a:latin typeface="Myriad Pro SemiExt" panose="020B0505030403020204" charset="0"/>
              </a:rPr>
              <a:t>. </a:t>
            </a:r>
          </a:p>
          <a:p>
            <a:pPr lvl="0"/>
            <a:r>
              <a:rPr lang="pt-BR" sz="2400" dirty="0">
                <a:latin typeface="Myriad Pro SemiExt" panose="020B0505030403020204" charset="0"/>
              </a:rPr>
              <a:t>	</a:t>
            </a:r>
            <a:r>
              <a:rPr lang="pt-BR" sz="2400" dirty="0" smtClean="0">
                <a:latin typeface="Myriad Pro SemiExt" panose="020B0505030403020204" charset="0"/>
              </a:rPr>
              <a:t>Normalmente solicita doaçoes.</a:t>
            </a:r>
          </a:p>
          <a:p>
            <a:pPr lvl="0"/>
            <a:endParaRPr lang="pt-BR" sz="2400" dirty="0">
              <a:latin typeface="Myriad Pro SemiExt" panose="020B0505030403020204" charset="0"/>
            </a:endParaRPr>
          </a:p>
          <a:p>
            <a:r>
              <a:rPr lang="pt-BR" sz="2400" b="1" dirty="0" smtClean="0">
                <a:latin typeface="Myriad Pro SemiExt" panose="020B0505030403020204" charset="0"/>
              </a:rPr>
              <a:t>LAMP:  </a:t>
            </a:r>
            <a:r>
              <a:rPr lang="pt-BR" sz="2400" dirty="0" smtClean="0">
                <a:latin typeface="Myriad Pro SemiExt" panose="020B0505030403020204" charset="0"/>
              </a:rPr>
              <a:t>acronimo para  </a:t>
            </a:r>
            <a:r>
              <a:rPr lang="pt-BR" sz="2400" dirty="0">
                <a:latin typeface="Myriad Pro SemiExt" panose="020B0505030403020204" charset="0"/>
              </a:rPr>
              <a:t>Linux, Apache, MySQL and PHP  </a:t>
            </a:r>
            <a:endParaRPr lang="pt-BR" sz="2400" dirty="0" smtClean="0">
              <a:latin typeface="Myriad Pro SemiExt" panose="020B0505030403020204" charset="0"/>
            </a:endParaRPr>
          </a:p>
          <a:p>
            <a:endParaRPr lang="pt-BR" sz="2400" dirty="0">
              <a:latin typeface="Myriad Pro SemiExt" panose="020B0505030403020204" charset="0"/>
            </a:endParaRPr>
          </a:p>
          <a:p>
            <a:pPr lvl="0"/>
            <a:r>
              <a:rPr lang="pt-BR" sz="2400" dirty="0">
                <a:latin typeface="Myriad Pro SemiExt" panose="020B0505030403020204" charset="0"/>
              </a:rPr>
              <a:t>Licenças de Software livre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GPL- General Public License -  pode ser reescrito e modificado mas mantendo a licença GPL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BSD  Berkley -  Mais liberal. O codigo fonte pode ser modificado e até virar aplicacao paga.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GLP = GNU</a:t>
            </a:r>
          </a:p>
          <a:p>
            <a:endParaRPr lang="pt-BR" sz="2400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952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1.3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Entendendo</a:t>
            </a:r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o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OpenSource</a:t>
            </a:r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Licenciamento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172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952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1.3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Entendendo</a:t>
            </a:r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o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OpenSource</a:t>
            </a:r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Licenciamento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09770" y="1464710"/>
            <a:ext cx="105377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yriad Pro SemiExt" panose="020B0505030403020204" charset="0"/>
              </a:rPr>
              <a:t>FSF -  </a:t>
            </a:r>
            <a:r>
              <a:rPr lang="pt-PT" sz="2400" dirty="0">
                <a:latin typeface="Myriad Pro SemiExt" panose="020B0505030403020204" charset="0"/>
              </a:rPr>
              <a:t>Free Software </a:t>
            </a:r>
            <a:r>
              <a:rPr lang="pt-PT" sz="2400" dirty="0" smtClean="0">
                <a:latin typeface="Myriad Pro SemiExt" panose="020B0505030403020204" charset="0"/>
              </a:rPr>
              <a:t>Foundation </a:t>
            </a:r>
            <a:r>
              <a:rPr lang="pt-PT" sz="2400" dirty="0">
                <a:latin typeface="Myriad Pro SemiExt" panose="020B0505030403020204" charset="0"/>
              </a:rPr>
              <a:t>é uma organização sem fins lucrativos</a:t>
            </a:r>
            <a:r>
              <a:rPr lang="pt-PT" sz="2400" dirty="0" smtClean="0">
                <a:latin typeface="Myriad Pro SemiExt" panose="020B0505030403020204" charset="0"/>
              </a:rPr>
              <a:t>, que </a:t>
            </a:r>
            <a:r>
              <a:rPr lang="pt-PT" sz="2400" dirty="0">
                <a:latin typeface="Myriad Pro SemiExt" panose="020B0505030403020204" charset="0"/>
              </a:rPr>
              <a:t>se dedica a eliminação de restrições sobre a cópia, estudo e modificação de programas de </a:t>
            </a:r>
            <a:r>
              <a:rPr lang="pt-PT" sz="2400" dirty="0" smtClean="0">
                <a:latin typeface="Myriad Pro SemiExt" panose="020B0505030403020204" charset="0"/>
              </a:rPr>
              <a:t>computadores.</a:t>
            </a:r>
          </a:p>
          <a:p>
            <a:pPr lvl="0"/>
            <a:endParaRPr lang="pt-PT" sz="2400" dirty="0">
              <a:latin typeface="Myriad Pro SemiExt" panose="020B0505030403020204" charset="0"/>
            </a:endParaRPr>
          </a:p>
          <a:p>
            <a:pPr lvl="0"/>
            <a:r>
              <a:rPr lang="pt-PT" sz="2400" dirty="0" smtClean="0">
                <a:latin typeface="Myriad Pro SemiExt" panose="020B0505030403020204" charset="0"/>
              </a:rPr>
              <a:t>OSI -  Open </a:t>
            </a:r>
            <a:r>
              <a:rPr lang="pt-PT" sz="2400" dirty="0">
                <a:latin typeface="Myriad Pro SemiExt" panose="020B0505030403020204" charset="0"/>
              </a:rPr>
              <a:t>Source </a:t>
            </a:r>
            <a:r>
              <a:rPr lang="pt-PT" sz="2400" dirty="0" smtClean="0">
                <a:latin typeface="Myriad Pro SemiExt" panose="020B0505030403020204" charset="0"/>
              </a:rPr>
              <a:t>Initiative é </a:t>
            </a:r>
            <a:r>
              <a:rPr lang="pt-PT" sz="2400" dirty="0">
                <a:latin typeface="Myriad Pro SemiExt" panose="020B0505030403020204" charset="0"/>
              </a:rPr>
              <a:t>uma organização dedicada a promover o </a:t>
            </a:r>
            <a:r>
              <a:rPr lang="pt-PT" sz="2400" dirty="0" smtClean="0">
                <a:latin typeface="Myriad Pro SemiExt" panose="020B0505030403020204" charset="0"/>
              </a:rPr>
              <a:t>software livre</a:t>
            </a:r>
            <a:r>
              <a:rPr lang="pt-PT" sz="2400" dirty="0">
                <a:latin typeface="Myriad Pro SemiExt" panose="020B0505030403020204" charset="0"/>
              </a:rPr>
              <a:t>. Ela foi criada para </a:t>
            </a:r>
            <a:r>
              <a:rPr lang="pt-PT" sz="2400" dirty="0" smtClean="0">
                <a:latin typeface="Myriad Pro SemiExt" panose="020B0505030403020204" charset="0"/>
              </a:rPr>
              <a:t>aproximar entidades </a:t>
            </a:r>
            <a:r>
              <a:rPr lang="pt-PT" sz="2400" dirty="0">
                <a:latin typeface="Myriad Pro SemiExt" panose="020B0505030403020204" charset="0"/>
              </a:rPr>
              <a:t>comerciais com o </a:t>
            </a:r>
            <a:r>
              <a:rPr lang="pt-PT" sz="2400" dirty="0" smtClean="0">
                <a:latin typeface="Myriad Pro SemiExt" panose="020B0505030403020204" charset="0"/>
              </a:rPr>
              <a:t>Software Livre.</a:t>
            </a:r>
          </a:p>
          <a:p>
            <a:pPr lvl="0"/>
            <a:endParaRPr lang="pt-PT" sz="2400" dirty="0">
              <a:latin typeface="Myriad Pro SemiExt" panose="020B0505030403020204" charset="0"/>
            </a:endParaRPr>
          </a:p>
          <a:p>
            <a:pPr lvl="0"/>
            <a:r>
              <a:rPr lang="pt-PT" sz="2400" dirty="0" smtClean="0">
                <a:latin typeface="Myriad Pro SemiExt" panose="020B0505030403020204" charset="0"/>
              </a:rPr>
              <a:t>OSS- Open Source Software - </a:t>
            </a:r>
            <a:r>
              <a:rPr lang="pt-BR" sz="2400" dirty="0">
                <a:latin typeface="Myriad Pro SemiExt" panose="020B0505030403020204" charset="0"/>
              </a:rPr>
              <a:t>Distribuição do código fonte aberto</a:t>
            </a:r>
            <a:endParaRPr lang="pt-PT" sz="2400" dirty="0" smtClean="0">
              <a:latin typeface="Myriad Pro SemiExt" panose="020B0505030403020204" charset="0"/>
            </a:endParaRPr>
          </a:p>
          <a:p>
            <a:endParaRPr lang="en-US" sz="2400" dirty="0" smtClean="0">
              <a:latin typeface="Myriad Pro SemiExt" panose="020B0505030403020204" charset="0"/>
            </a:endParaRPr>
          </a:p>
          <a:p>
            <a:r>
              <a:rPr lang="en-US" sz="2400" dirty="0" smtClean="0">
                <a:latin typeface="Myriad Pro SemiExt" panose="020B0505030403020204" charset="0"/>
              </a:rPr>
              <a:t>FOSS </a:t>
            </a:r>
            <a:r>
              <a:rPr lang="en-US" sz="2400" dirty="0">
                <a:latin typeface="Myriad Pro SemiExt" panose="020B0505030403020204" charset="0"/>
              </a:rPr>
              <a:t>– </a:t>
            </a:r>
            <a:r>
              <a:rPr lang="en-US" sz="2400" dirty="0" err="1">
                <a:latin typeface="Myriad Pro SemiExt" panose="020B0505030403020204" charset="0"/>
              </a:rPr>
              <a:t>Softwares</a:t>
            </a:r>
            <a:r>
              <a:rPr lang="en-US" sz="2400" dirty="0">
                <a:latin typeface="Myriad Pro SemiExt" panose="020B0505030403020204" charset="0"/>
              </a:rPr>
              <a:t> free e </a:t>
            </a:r>
            <a:r>
              <a:rPr lang="en-US" sz="2400" dirty="0" smtClean="0">
                <a:latin typeface="Myriad Pro SemiExt" panose="020B0505030403020204" charset="0"/>
              </a:rPr>
              <a:t>open-source ( Kernel é FOSS, </a:t>
            </a:r>
            <a:r>
              <a:rPr lang="en-US" sz="2400" dirty="0" err="1" smtClean="0">
                <a:latin typeface="Myriad Pro SemiExt" panose="020B0505030403020204" charset="0"/>
              </a:rPr>
              <a:t>distribuição</a:t>
            </a:r>
            <a:r>
              <a:rPr lang="en-US" sz="2400" dirty="0" smtClean="0">
                <a:latin typeface="Myriad Pro SemiExt" panose="020B0505030403020204" charset="0"/>
              </a:rPr>
              <a:t> </a:t>
            </a:r>
            <a:r>
              <a:rPr lang="en-US" sz="2400" dirty="0" err="1" smtClean="0">
                <a:latin typeface="Myriad Pro SemiExt" panose="020B0505030403020204" charset="0"/>
              </a:rPr>
              <a:t>nem</a:t>
            </a:r>
            <a:r>
              <a:rPr lang="en-US" sz="2400" dirty="0" smtClean="0">
                <a:latin typeface="Myriad Pro SemiExt" panose="020B0505030403020204" charset="0"/>
              </a:rPr>
              <a:t> </a:t>
            </a:r>
            <a:r>
              <a:rPr lang="en-US" sz="2400" dirty="0" err="1" smtClean="0">
                <a:latin typeface="Myriad Pro SemiExt" panose="020B0505030403020204" charset="0"/>
              </a:rPr>
              <a:t>sempre</a:t>
            </a:r>
            <a:r>
              <a:rPr lang="en-US" sz="2400" dirty="0" smtClean="0">
                <a:latin typeface="Myriad Pro SemiExt" panose="020B0505030403020204" charset="0"/>
              </a:rPr>
              <a:t>.)</a:t>
            </a:r>
            <a:endParaRPr lang="pt-BR" sz="2400" dirty="0">
              <a:latin typeface="Myriad Pro SemiExt" panose="020B0505030403020204" charset="0"/>
            </a:endParaRPr>
          </a:p>
          <a:p>
            <a:pPr lvl="0"/>
            <a:endParaRPr lang="pt-BR" sz="2400" dirty="0" smtClean="0"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68559" y="3913192"/>
            <a:ext cx="256591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Luis Albuquerque</a:t>
            </a:r>
            <a:endParaRPr lang="pt-BR" sz="23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4563" y="4284464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Palestrante</a:t>
            </a:r>
            <a:endParaRPr lang="pt-BR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343398" y="1525471"/>
            <a:ext cx="6129069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pt-BR" sz="48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pitchFamily="34" charset="0"/>
              </a:rPr>
              <a:t>Palestrante</a:t>
            </a:r>
            <a:endParaRPr lang="pt-BR" sz="4800" b="1" spc="-15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343399" y="2865945"/>
            <a:ext cx="63781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Dba / Atg ORACLE</a:t>
            </a:r>
          </a:p>
          <a:p>
            <a:pPr>
              <a:lnSpc>
                <a:spcPts val="24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Middleware e Fusion Applications</a:t>
            </a:r>
          </a:p>
          <a:p>
            <a:pPr>
              <a:lnSpc>
                <a:spcPts val="2400"/>
              </a:lnSpc>
            </a:pPr>
            <a:r>
              <a:rPr lang="en-US" sz="2000" kern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Arquitetura</a:t>
            </a:r>
            <a:r>
              <a:rPr lang="en-US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 de Alta </a:t>
            </a:r>
            <a:r>
              <a:rPr lang="en-US" sz="2000" kern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disponibilidade</a:t>
            </a:r>
            <a:endParaRPr lang="en-US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en-US" sz="2000" kern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Administracao</a:t>
            </a:r>
            <a:r>
              <a:rPr lang="en-US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 Linux/Unix</a:t>
            </a:r>
          </a:p>
          <a:p>
            <a:pPr>
              <a:lnSpc>
                <a:spcPts val="2400"/>
              </a:lnSpc>
            </a:pPr>
            <a:r>
              <a:rPr lang="en-US" sz="2000" kern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Segurança</a:t>
            </a:r>
            <a:r>
              <a:rPr lang="en-US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, </a:t>
            </a:r>
            <a:r>
              <a:rPr lang="en-US" sz="2000" kern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g</a:t>
            </a:r>
            <a:r>
              <a:rPr lang="en-US" sz="2000" kern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erenciamento</a:t>
            </a:r>
            <a:r>
              <a:rPr lang="en-US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 de </a:t>
            </a:r>
            <a:r>
              <a:rPr lang="en-US" sz="2000" kern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i</a:t>
            </a:r>
            <a:r>
              <a:rPr lang="en-US" sz="2000" kern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dentidades</a:t>
            </a:r>
            <a:endParaRPr lang="en-US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Formação: Engenheiro Mecânico - Uff</a:t>
            </a: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499506" y="1245996"/>
            <a:ext cx="582804" cy="157058"/>
          </a:xfrm>
          <a:prstGeom prst="rect">
            <a:avLst/>
          </a:prstGeom>
          <a:solidFill>
            <a:srgbClr val="007A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93" y="2543300"/>
            <a:ext cx="10001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73270" y="1506723"/>
            <a:ext cx="5727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yriad Pro SemiExt" panose="020B0505030403020204" charset="0"/>
              </a:rPr>
              <a:t>As 4 liberdades </a:t>
            </a:r>
            <a:r>
              <a:rPr lang="pt-BR" sz="2400" dirty="0">
                <a:latin typeface="Myriad Pro SemiExt" panose="020B0505030403020204" charset="0"/>
              </a:rPr>
              <a:t>do software </a:t>
            </a:r>
            <a:r>
              <a:rPr lang="pt-BR" sz="2400" dirty="0" smtClean="0">
                <a:latin typeface="Myriad Pro SemiExt" panose="020B0505030403020204" charset="0"/>
              </a:rPr>
              <a:t>livre (FOSS):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400" dirty="0" smtClean="0">
              <a:latin typeface="Myriad Pro SemiExt" panose="020B0505030403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Executar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400" dirty="0" smtClean="0">
              <a:latin typeface="Myriad Pro SemiExt" panose="020B0505030403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Myriad Pro SemiExt" panose="020B0505030403020204" charset="0"/>
              </a:rPr>
              <a:t>E</a:t>
            </a:r>
            <a:r>
              <a:rPr lang="pt-BR" sz="2400" dirty="0" smtClean="0">
                <a:latin typeface="Myriad Pro SemiExt" panose="020B0505030403020204" charset="0"/>
              </a:rPr>
              <a:t>studar</a:t>
            </a:r>
            <a:r>
              <a:rPr lang="pt-BR" sz="2400" dirty="0">
                <a:latin typeface="Myriad Pro SemiExt" panose="020B0505030403020204" charset="0"/>
              </a:rPr>
              <a:t>	</a:t>
            </a:r>
            <a:endParaRPr lang="pt-BR" sz="2400" dirty="0" smtClean="0">
              <a:latin typeface="Myriad Pro SemiExt" panose="020B0505030403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400" dirty="0" smtClean="0">
              <a:latin typeface="Myriad Pro SemiExt" panose="020B0505030403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Redistribuir</a:t>
            </a:r>
          </a:p>
          <a:p>
            <a:pPr lvl="1"/>
            <a:r>
              <a:rPr lang="pt-BR" sz="2400" dirty="0">
                <a:latin typeface="Myriad Pro SemiExt" panose="020B0505030403020204" charset="0"/>
              </a:rPr>
              <a:t>	</a:t>
            </a:r>
            <a:endParaRPr lang="pt-BR" sz="2400" dirty="0" smtClean="0">
              <a:latin typeface="Myriad Pro SemiExt" panose="020B0505030403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smtClean="0">
                <a:latin typeface="Myriad Pro SemiExt" panose="020B0505030403020204" charset="0"/>
              </a:rPr>
              <a:t>Distribuir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2191494"/>
            <a:ext cx="5042860" cy="273154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52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1.3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Entendendo</a:t>
            </a:r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o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OpenSource</a:t>
            </a:r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Licenciamento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509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en-US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1.4  Skills de TI e </a:t>
            </a:r>
            <a:r>
              <a:rPr lang="en-US" sz="4800" b="1" spc="-150" dirty="0" err="1" smtClean="0">
                <a:solidFill>
                  <a:schemeClr val="bg1"/>
                </a:solidFill>
                <a:latin typeface="Myriad Pro SemiExt" panose="020B0505030403020204" pitchFamily="34" charset="0"/>
              </a:rPr>
              <a:t>Trabalhando</a:t>
            </a:r>
            <a:r>
              <a:rPr lang="en-US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com Linux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98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354323"/>
            <a:ext cx="10829979" cy="499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2000" dirty="0">
                <a:latin typeface="Myriad Pro SemiExt" panose="020B0505030403020204" charset="0"/>
              </a:rPr>
              <a:t>Cloud </a:t>
            </a:r>
            <a:r>
              <a:rPr lang="pt-BR" sz="2000" dirty="0" smtClean="0">
                <a:latin typeface="Myriad Pro SemiExt" panose="020B0505030403020204" charset="0"/>
              </a:rPr>
              <a:t>Computing:  </a:t>
            </a:r>
            <a:r>
              <a:rPr lang="pt-BR" sz="2000" dirty="0">
                <a:latin typeface="Myriad Pro SemiExt" panose="020B0505030403020204" charset="0"/>
              </a:rPr>
              <a:t>“utilização </a:t>
            </a:r>
            <a:r>
              <a:rPr lang="pt-BR" sz="2000" dirty="0" smtClean="0">
                <a:latin typeface="Myriad Pro SemiExt" panose="020B0505030403020204" charset="0"/>
              </a:rPr>
              <a:t>de servidores compartilhados </a:t>
            </a:r>
            <a:r>
              <a:rPr lang="pt-BR" sz="2000" dirty="0">
                <a:latin typeface="Myriad Pro SemiExt" panose="020B0505030403020204" charset="0"/>
              </a:rPr>
              <a:t>e interligados , que sao acessados via Internet”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0">
              <a:lnSpc>
                <a:spcPct val="150000"/>
              </a:lnSpc>
            </a:pPr>
            <a:r>
              <a:rPr lang="pt-BR" sz="2000" dirty="0" smtClean="0">
                <a:latin typeface="Myriad Pro SemiExt" panose="020B0505030403020204" charset="0"/>
              </a:rPr>
              <a:t>Sete são os tipos </a:t>
            </a:r>
            <a:r>
              <a:rPr lang="pt-BR" sz="2000" dirty="0">
                <a:latin typeface="Myriad Pro SemiExt" panose="020B0505030403020204" charset="0"/>
              </a:rPr>
              <a:t>de computacao em Nuvem (as a Service</a:t>
            </a:r>
            <a:r>
              <a:rPr lang="pt-BR" sz="2000" dirty="0" smtClean="0">
                <a:latin typeface="Myriad Pro SemiExt" panose="020B0505030403020204" charset="0"/>
              </a:rPr>
              <a:t>):</a:t>
            </a:r>
            <a:endParaRPr lang="pt-BR" sz="2000" dirty="0">
              <a:latin typeface="Myriad Pro SemiExt" panose="020B050503040302020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Myriad Pro SemiExt" panose="020B0505030403020204" charset="0"/>
              </a:rPr>
              <a:t>Infraestrutura, Plataforma, Desenvolvimento, Software, </a:t>
            </a:r>
            <a:r>
              <a:rPr lang="pt-BR" sz="2000" dirty="0" smtClean="0">
                <a:latin typeface="Myriad Pro SemiExt" panose="020B0505030403020204" charset="0"/>
              </a:rPr>
              <a:t>Comunicacao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Myriad Pro SemiExt" panose="020B0505030403020204" charset="0"/>
              </a:rPr>
              <a:t>Database</a:t>
            </a:r>
            <a:r>
              <a:rPr lang="pt-BR" sz="2000" dirty="0">
                <a:latin typeface="Myriad Pro SemiExt" panose="020B0505030403020204" charset="0"/>
              </a:rPr>
              <a:t>, Seguranca, e Tudo (everything)</a:t>
            </a:r>
          </a:p>
          <a:p>
            <a:pPr lvl="0">
              <a:lnSpc>
                <a:spcPct val="150000"/>
              </a:lnSpc>
            </a:pPr>
            <a:r>
              <a:rPr lang="pt-BR" sz="2000" dirty="0">
                <a:latin typeface="Myriad Pro SemiExt" panose="020B0505030403020204" charset="0"/>
              </a:rPr>
              <a:t>Nuvem Privada: Nuvem que atende apenas uma </a:t>
            </a:r>
            <a:r>
              <a:rPr lang="pt-BR" sz="2000" dirty="0" smtClean="0">
                <a:latin typeface="Myriad Pro SemiExt" panose="020B0505030403020204" charset="0"/>
              </a:rPr>
              <a:t>empresa/corporacao. Mais cara</a:t>
            </a:r>
            <a:endParaRPr lang="pt-BR" sz="2000" dirty="0">
              <a:latin typeface="Myriad Pro SemiExt" panose="020B0505030403020204" charset="0"/>
            </a:endParaRPr>
          </a:p>
          <a:p>
            <a:pPr lvl="0">
              <a:lnSpc>
                <a:spcPct val="150000"/>
              </a:lnSpc>
            </a:pPr>
            <a:r>
              <a:rPr lang="pt-BR" sz="2000" dirty="0">
                <a:latin typeface="Myriad Pro SemiExt" panose="020B0505030403020204" charset="0"/>
              </a:rPr>
              <a:t>Nuvem Publica: Nuvem que atende diferentes </a:t>
            </a:r>
            <a:r>
              <a:rPr lang="pt-BR" sz="2000" dirty="0" smtClean="0">
                <a:latin typeface="Myriad Pro SemiExt" panose="020B0505030403020204" charset="0"/>
              </a:rPr>
              <a:t>usuarios. Mais barata.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Myriad Pro SemiExt" panose="020B0505030403020204" charset="0"/>
              </a:rPr>
              <a:t>Amazon </a:t>
            </a:r>
            <a:r>
              <a:rPr lang="pt-BR" sz="2000" dirty="0">
                <a:latin typeface="Myriad Pro SemiExt" panose="020B0505030403020204" charset="0"/>
              </a:rPr>
              <a:t>AWS, Oracle Cloud, Google (google drive, </a:t>
            </a:r>
            <a:r>
              <a:rPr lang="pt-BR" sz="2000" dirty="0" smtClean="0">
                <a:latin typeface="Myriad Pro SemiExt" panose="020B0505030403020204" charset="0"/>
              </a:rPr>
              <a:t>play, etc)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lvl="0">
              <a:lnSpc>
                <a:spcPct val="150000"/>
              </a:lnSpc>
            </a:pPr>
            <a:r>
              <a:rPr lang="pt-BR" sz="2000" dirty="0">
                <a:latin typeface="Myriad Pro SemiExt" panose="020B0505030403020204" charset="0"/>
              </a:rPr>
              <a:t>Nuvem Hibrida – Combinação de Privada e </a:t>
            </a:r>
            <a:r>
              <a:rPr lang="pt-BR" sz="2000" dirty="0" smtClean="0">
                <a:latin typeface="Myriad Pro SemiExt" panose="020B0505030403020204" charset="0"/>
              </a:rPr>
              <a:t>Hibrida. Mais economica que a nuvem privada.</a:t>
            </a:r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1.4 Skills de TI e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Trabalhando</a:t>
            </a:r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com Linux</a:t>
            </a:r>
          </a:p>
        </p:txBody>
      </p:sp>
    </p:spTree>
    <p:extLst>
      <p:ext uri="{BB962C8B-B14F-4D97-AF65-F5344CB8AC3E}">
        <p14:creationId xmlns:p14="http://schemas.microsoft.com/office/powerpoint/2010/main" val="27004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00270" y="1468136"/>
            <a:ext cx="10537715" cy="499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>
                <a:latin typeface="Myriad Pro SemiExt" panose="020B0505030403020204" charset="0"/>
              </a:rPr>
              <a:t>Virtualização</a:t>
            </a:r>
            <a:r>
              <a:rPr lang="pt-BR" sz="2000" b="1" dirty="0" smtClean="0">
                <a:latin typeface="Myriad Pro SemiExt" panose="020B0505030403020204" charset="0"/>
              </a:rPr>
              <a:t>:   “</a:t>
            </a:r>
            <a:r>
              <a:rPr lang="pt-BR" sz="2000" dirty="0" smtClean="0">
                <a:latin typeface="Myriad Pro SemiExt" panose="020B0505030403020204" charset="0"/>
              </a:rPr>
              <a:t>dividir </a:t>
            </a:r>
            <a:r>
              <a:rPr lang="pt-BR" sz="2000" dirty="0">
                <a:latin typeface="Myriad Pro SemiExt" panose="020B0505030403020204" charset="0"/>
              </a:rPr>
              <a:t>os recursos de um </a:t>
            </a:r>
            <a:r>
              <a:rPr lang="pt-BR" sz="2000" dirty="0" smtClean="0">
                <a:latin typeface="Myriad Pro SemiExt" panose="020B0505030403020204" charset="0"/>
              </a:rPr>
              <a:t>ou mais hardwares em </a:t>
            </a:r>
            <a:r>
              <a:rPr lang="pt-BR" sz="2000" dirty="0">
                <a:latin typeface="Myriad Pro SemiExt" panose="020B0505030403020204" charset="0"/>
              </a:rPr>
              <a:t>diversos servidores virtuais que podem ser usados com finalidade </a:t>
            </a:r>
            <a:r>
              <a:rPr lang="pt-BR" sz="2000" dirty="0" smtClean="0">
                <a:latin typeface="Myriad Pro SemiExt" panose="020B0505030403020204" charset="0"/>
              </a:rPr>
              <a:t>diferentes”.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dirty="0">
                <a:latin typeface="Myriad Pro SemiExt" panose="020B0505030403020204" charset="0"/>
              </a:rPr>
              <a:t>É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dirty="0">
                <a:latin typeface="Myriad Pro SemiExt" panose="020B0505030403020204" charset="0"/>
              </a:rPr>
              <a:t>possível executar muitos sistemas operacionais a partir de um mesmo hardware, sem que haja interferência entre esses sistemas.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A virtualização permite que a separação de serviços, tarefas e usuários em diferentes máquinas virtuais. </a:t>
            </a:r>
            <a:endParaRPr lang="pt-BR" sz="2000" dirty="0" smtClean="0">
              <a:latin typeface="Myriad Pro SemiExt" panose="020B0505030403020204" charset="0"/>
            </a:endParaRPr>
          </a:p>
          <a:p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Permite </a:t>
            </a:r>
            <a:r>
              <a:rPr lang="pt-BR" sz="2000" dirty="0">
                <a:latin typeface="Myriad Pro SemiExt" panose="020B0505030403020204" charset="0"/>
              </a:rPr>
              <a:t>o uso de 100% dos recursos do </a:t>
            </a:r>
            <a:r>
              <a:rPr lang="pt-BR" sz="2000" dirty="0" smtClean="0">
                <a:latin typeface="Myriad Pro SemiExt" panose="020B0505030403020204" charset="0"/>
              </a:rPr>
              <a:t>servidor</a:t>
            </a:r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dirty="0" smtClean="0">
                <a:latin typeface="Myriad Pro SemiExt" panose="020B0505030403020204" charset="0"/>
              </a:rPr>
              <a:t>e realocação de recursos.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Ferramentas de virtualização: KVM, XEN, OPENVZ, VirtualBox, Lguest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1.4 Skills de TI e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Trabalhando</a:t>
            </a:r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com Linux</a:t>
            </a:r>
          </a:p>
        </p:txBody>
      </p:sp>
    </p:spTree>
    <p:extLst>
      <p:ext uri="{BB962C8B-B14F-4D97-AF65-F5344CB8AC3E}">
        <p14:creationId xmlns:p14="http://schemas.microsoft.com/office/powerpoint/2010/main" val="37067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455923"/>
            <a:ext cx="10537715" cy="2590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yriad Pro SemiExt" panose="020B0505030403020204" charset="0"/>
              </a:rPr>
              <a:t>O </a:t>
            </a:r>
            <a:r>
              <a:rPr lang="pt-BR" sz="2400" dirty="0" smtClean="0">
                <a:latin typeface="Myriad Pro SemiExt" panose="020B0505030403020204" charset="0"/>
              </a:rPr>
              <a:t>segredo da virtualização </a:t>
            </a:r>
            <a:r>
              <a:rPr lang="pt-BR" sz="2400" dirty="0">
                <a:latin typeface="Myriad Pro SemiExt" panose="020B0505030403020204" charset="0"/>
              </a:rPr>
              <a:t>é o uso de “Hypervisors”, uma camada virtual onde serão instanciados vários servidores virtuais.</a:t>
            </a:r>
          </a:p>
          <a:p>
            <a:pPr lvl="0"/>
            <a:endParaRPr lang="pt-BR" sz="2400" dirty="0" smtClean="0">
              <a:latin typeface="Myriad Pro SemiExt" panose="020B0505030403020204" charset="0"/>
            </a:endParaRP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Hypervisor </a:t>
            </a:r>
            <a:r>
              <a:rPr lang="pt-BR" sz="2400" dirty="0">
                <a:latin typeface="Myriad Pro SemiExt" panose="020B0505030403020204" charset="0"/>
              </a:rPr>
              <a:t>tipo 1 – Roda </a:t>
            </a:r>
            <a:r>
              <a:rPr lang="pt-BR" sz="2400" dirty="0" smtClean="0">
                <a:latin typeface="Myriad Pro SemiExt" panose="020B0505030403020204" charset="0"/>
              </a:rPr>
              <a:t>diretamente no  hardware (Bare Metal)</a:t>
            </a:r>
            <a:endParaRPr lang="pt-BR" sz="2400" dirty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Hypervisor tipo 2 – Rodam em cima de um S.O</a:t>
            </a:r>
            <a:r>
              <a:rPr lang="pt-BR" sz="2400" dirty="0" smtClean="0">
                <a:latin typeface="Myriad Pro SemiExt" panose="020B0505030403020204" charset="0"/>
              </a:rPr>
              <a:t>.</a:t>
            </a:r>
          </a:p>
          <a:p>
            <a:pPr lvl="0"/>
            <a:endParaRPr lang="pt-BR" sz="24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4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1.4 Skills de TI e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Trabalhando</a:t>
            </a:r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com Linux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70" y="3559281"/>
            <a:ext cx="7815429" cy="32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469900"/>
            <a:ext cx="112649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Tópico 2</a:t>
            </a:r>
            <a:endParaRPr lang="pt-BR" sz="66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2 </a:t>
            </a:r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Primeiros passos no Linux</a:t>
            </a:r>
          </a:p>
        </p:txBody>
      </p:sp>
    </p:spTree>
    <p:extLst>
      <p:ext uri="{BB962C8B-B14F-4D97-AF65-F5344CB8AC3E}">
        <p14:creationId xmlns:p14="http://schemas.microsoft.com/office/powerpoint/2010/main" val="12447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2.1Passos básicos da linha de comando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4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49470" y="1431657"/>
            <a:ext cx="1053771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Shell</a:t>
            </a:r>
            <a:r>
              <a:rPr lang="pt-BR" sz="2000" dirty="0" smtClean="0">
                <a:latin typeface="Myriad Pro SemiExt" panose="020B0505030403020204" charset="0"/>
              </a:rPr>
              <a:t> ou linha de comando:  Interface para execuçao de comandos.  </a:t>
            </a:r>
            <a:r>
              <a:rPr lang="pt-BR" sz="2000" dirty="0">
                <a:latin typeface="Myriad Pro SemiExt" panose="020B0505030403020204" charset="0"/>
              </a:rPr>
              <a:t>P</a:t>
            </a:r>
            <a:r>
              <a:rPr lang="pt-BR" sz="2000" dirty="0" smtClean="0">
                <a:latin typeface="Myriad Pro SemiExt" panose="020B0505030403020204" charset="0"/>
              </a:rPr>
              <a:t>ermite mais eficiência e seguranca do que utilizar a interface grafica.  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Tipos de Shells: Bash</a:t>
            </a:r>
            <a:r>
              <a:rPr lang="pt-BR" sz="2000" dirty="0">
                <a:latin typeface="Myriad Pro SemiExt" panose="020B0505030403020204" charset="0"/>
              </a:rPr>
              <a:t>,  Korn (KSH) e </a:t>
            </a:r>
            <a:r>
              <a:rPr lang="pt-BR" sz="2000" dirty="0" smtClean="0">
                <a:latin typeface="Myriad Pro SemiExt" panose="020B0505030403020204" charset="0"/>
              </a:rPr>
              <a:t>CSH, Bourne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Simbolo # : Shell </a:t>
            </a:r>
            <a:r>
              <a:rPr lang="pt-BR" sz="2000" dirty="0">
                <a:latin typeface="Myriad Pro SemiExt" panose="020B0505030403020204" charset="0"/>
              </a:rPr>
              <a:t>do </a:t>
            </a:r>
            <a:r>
              <a:rPr lang="pt-BR" sz="2000" dirty="0" smtClean="0">
                <a:latin typeface="Myriad Pro SemiExt" panose="020B0505030403020204" charset="0"/>
              </a:rPr>
              <a:t>superusuario (root)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Simbolo $ : </a:t>
            </a:r>
            <a:r>
              <a:rPr lang="pt-BR" sz="2000" dirty="0">
                <a:latin typeface="Myriad Pro SemiExt" panose="020B0505030403020204" charset="0"/>
              </a:rPr>
              <a:t>Shell do usuário comum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Shell Script: Programas elaborados utilizando um Shell escolhido.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Comando: é qualquer </a:t>
            </a:r>
            <a:r>
              <a:rPr lang="pt-BR" sz="2000" dirty="0">
                <a:latin typeface="Myriad Pro SemiExt" panose="020B0505030403020204" charset="0"/>
              </a:rPr>
              <a:t>arquivo executável </a:t>
            </a:r>
            <a:r>
              <a:rPr lang="pt-BR" sz="2000" dirty="0" smtClean="0">
                <a:latin typeface="Myriad Pro SemiExt" panose="020B0505030403020204" charset="0"/>
              </a:rPr>
              <a:t>, nativo ou programa em Shell script.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VI : editor de textos para editar, criar arquivos e comandos.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Editores GUI: Editores gráficos alternativos ao uso do VI.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dirty="0">
              <a:latin typeface="Myriad Pro SemiExt" panose="020B0505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206670" y="473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2.1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Passos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B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asicos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da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inha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comando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167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90770" y="973323"/>
            <a:ext cx="10972630" cy="499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ALIAS</a:t>
            </a:r>
            <a:r>
              <a:rPr lang="pt-BR" sz="2000" dirty="0">
                <a:latin typeface="Myriad Pro SemiExt" panose="020B0505030403020204" charset="0"/>
              </a:rPr>
              <a:t>: Cria um comando personalizado.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Alias &lt;nomealias&gt;=“comando</a:t>
            </a:r>
            <a:r>
              <a:rPr lang="pt-BR" sz="2000" dirty="0" smtClean="0">
                <a:latin typeface="Myriad Pro SemiExt" panose="020B0505030403020204" charset="0"/>
              </a:rPr>
              <a:t>”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b="1" dirty="0" smtClean="0">
                <a:latin typeface="Myriad Pro SemiExt" panose="020B0505030403020204" charset="0"/>
              </a:rPr>
              <a:t>UNALIAS</a:t>
            </a:r>
            <a:r>
              <a:rPr lang="pt-BR" sz="2000" dirty="0">
                <a:latin typeface="Myriad Pro SemiExt" panose="020B0505030403020204" charset="0"/>
              </a:rPr>
              <a:t>: </a:t>
            </a:r>
            <a:r>
              <a:rPr lang="pt-BR" sz="2000" dirty="0" smtClean="0">
                <a:latin typeface="Myriad Pro SemiExt" panose="020B0505030403020204" charset="0"/>
              </a:rPr>
              <a:t>remove o alias .</a:t>
            </a:r>
            <a:endParaRPr lang="pt-BR" sz="2000" dirty="0">
              <a:latin typeface="Myriad Pro SemiExt" panose="020B0505030403020204" charset="0"/>
            </a:endParaRPr>
          </a:p>
          <a:p>
            <a:endParaRPr lang="pt-BR" sz="2000" b="1" dirty="0">
              <a:latin typeface="Myriad Pro SemiExt" panose="020B0505030403020204" charset="0"/>
            </a:endParaRPr>
          </a:p>
          <a:p>
            <a:r>
              <a:rPr lang="pt-BR" sz="2000" b="1" dirty="0" smtClean="0">
                <a:latin typeface="Myriad Pro SemiExt" panose="020B0505030403020204" charset="0"/>
              </a:rPr>
              <a:t>TYPE</a:t>
            </a:r>
            <a:r>
              <a:rPr lang="pt-BR" sz="2000" dirty="0">
                <a:latin typeface="Myriad Pro SemiExt" panose="020B0505030403020204" charset="0"/>
              </a:rPr>
              <a:t>: Mostra o tipo de comando.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b="1" dirty="0" smtClean="0">
                <a:latin typeface="Myriad Pro SemiExt" panose="020B0505030403020204" charset="0"/>
              </a:rPr>
              <a:t>CLEAR</a:t>
            </a:r>
            <a:r>
              <a:rPr lang="pt-BR" sz="2000" dirty="0" smtClean="0">
                <a:latin typeface="Myriad Pro SemiExt" panose="020B0505030403020204" charset="0"/>
              </a:rPr>
              <a:t>: Limpa a tela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337" y="1292224"/>
            <a:ext cx="4815783" cy="1946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770" y="3875087"/>
            <a:ext cx="5596444" cy="2703513"/>
          </a:xfrm>
          <a:prstGeom prst="rect">
            <a:avLst/>
          </a:prstGeom>
        </p:spPr>
      </p:pic>
      <p:sp>
        <p:nvSpPr>
          <p:cNvPr id="10" name="CaixaDeTexto 4"/>
          <p:cNvSpPr txBox="1"/>
          <p:nvPr/>
        </p:nvSpPr>
        <p:spPr>
          <a:xfrm>
            <a:off x="1206670" y="473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2.1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Passos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B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asicos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da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inha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comando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18892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290823"/>
            <a:ext cx="105377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>
                <a:latin typeface="Myriad Pro SemiExt" panose="020B0505030403020204" charset="0"/>
              </a:rPr>
              <a:t>HISTORY</a:t>
            </a:r>
            <a:r>
              <a:rPr lang="pt-BR" sz="2000" dirty="0">
                <a:latin typeface="Myriad Pro SemiExt" panose="020B0505030403020204" charset="0"/>
              </a:rPr>
              <a:t> – mostra os comandos executados pelo usuário.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Manipulando o history: 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$ </a:t>
            </a:r>
            <a:r>
              <a:rPr lang="pt-BR" sz="2000" dirty="0">
                <a:latin typeface="Myriad Pro SemiExt" panose="020B0505030403020204" charset="0"/>
              </a:rPr>
              <a:t>!! </a:t>
            </a:r>
            <a:r>
              <a:rPr lang="pt-BR" sz="2000" dirty="0" smtClean="0">
                <a:latin typeface="Myriad Pro SemiExt" panose="020B0505030403020204" charset="0"/>
              </a:rPr>
              <a:t>Executa </a:t>
            </a:r>
            <a:r>
              <a:rPr lang="pt-BR" sz="2000" dirty="0">
                <a:latin typeface="Myriad Pro SemiExt" panose="020B0505030403020204" charset="0"/>
              </a:rPr>
              <a:t>o ultimo </a:t>
            </a:r>
            <a:r>
              <a:rPr lang="pt-BR" sz="2000" dirty="0" smtClean="0">
                <a:latin typeface="Myriad Pro SemiExt" panose="020B0505030403020204" charset="0"/>
              </a:rPr>
              <a:t>comando da lista</a:t>
            </a:r>
            <a:endParaRPr lang="pt-BR" sz="2000" dirty="0">
              <a:latin typeface="Myriad Pro SemiExt" panose="020B0505030403020204" charset="0"/>
            </a:endParaRPr>
          </a:p>
          <a:p>
            <a:pPr lvl="2"/>
            <a:r>
              <a:rPr lang="pt-BR" sz="2000" dirty="0">
                <a:latin typeface="Myriad Pro SemiExt" panose="020B0505030403020204" charset="0"/>
              </a:rPr>
              <a:t>$ !28 	Executa o 28º comando da lista</a:t>
            </a:r>
          </a:p>
          <a:p>
            <a:pPr lvl="2"/>
            <a:r>
              <a:rPr lang="pt-BR" sz="2000" dirty="0">
                <a:latin typeface="Myriad Pro SemiExt" panose="020B0505030403020204" charset="0"/>
              </a:rPr>
              <a:t>$ </a:t>
            </a:r>
            <a:r>
              <a:rPr lang="pt-BR" sz="2000" dirty="0" smtClean="0">
                <a:latin typeface="Myriad Pro SemiExt" panose="020B0505030403020204" charset="0"/>
              </a:rPr>
              <a:t>!t   </a:t>
            </a:r>
            <a:r>
              <a:rPr lang="pt-BR" sz="2000" dirty="0">
                <a:latin typeface="Myriad Pro SemiExt" panose="020B0505030403020204" charset="0"/>
              </a:rPr>
              <a:t>	Executa o ultimo comando iniciando com a letra t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VARIÁVEIS</a:t>
            </a:r>
            <a:r>
              <a:rPr lang="pt-BR" sz="2000" dirty="0" smtClean="0">
                <a:latin typeface="Myriad Pro SemiExt" panose="020B0505030403020204" charset="0"/>
              </a:rPr>
              <a:t>:   fazem a atribuiçao de um valor a um nome.  Ou comando a um nome.</a:t>
            </a:r>
          </a:p>
          <a:p>
            <a:pPr lvl="0"/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Controlam o comportamento do Shell. São case-Sensitive. 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$ NOME=JOAO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$ DATA</a:t>
            </a:r>
            <a:r>
              <a:rPr lang="pt-BR" sz="2000" dirty="0">
                <a:latin typeface="Myriad Pro SemiExt" panose="020B0505030403020204" charset="0"/>
              </a:rPr>
              <a:t>=`date</a:t>
            </a:r>
            <a:r>
              <a:rPr lang="pt-BR" sz="2000" dirty="0" smtClean="0">
                <a:latin typeface="Myriad Pro SemiExt" panose="020B0505030403020204" charset="0"/>
              </a:rPr>
              <a:t>`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Algumas variáveis default do Shell:</a:t>
            </a:r>
            <a:endParaRPr lang="pt-BR" sz="2000" dirty="0">
              <a:latin typeface="Myriad Pro SemiExt" panose="020B0505030403020204" charset="0"/>
            </a:endParaRP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PATH </a:t>
            </a:r>
            <a:r>
              <a:rPr lang="pt-BR" sz="2000" dirty="0">
                <a:latin typeface="Myriad Pro SemiExt" panose="020B0505030403020204" charset="0"/>
              </a:rPr>
              <a:t>– Determina aos diretórios onde o Shell procura comandos para </a:t>
            </a:r>
            <a:r>
              <a:rPr lang="pt-BR" sz="2000" dirty="0" smtClean="0">
                <a:latin typeface="Myriad Pro SemiExt" panose="020B0505030403020204" charset="0"/>
              </a:rPr>
              <a:t>executar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HOME – Diretório default do usuário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MAIL – Correio eletronico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SHELL – Tipo do shell em uso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PS1 – Formato do Prompt</a:t>
            </a:r>
            <a:endParaRPr lang="pt-BR" sz="2000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473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2.1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Passos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B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asicos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da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inha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comando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435085" y="2132411"/>
            <a:ext cx="3100274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pt-BR" sz="48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pitchFamily="34" charset="0"/>
              </a:rPr>
              <a:t>Agenda</a:t>
            </a:r>
            <a:endParaRPr lang="pt-BR" sz="4800" b="1" spc="-15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970878" y="1625583"/>
            <a:ext cx="64083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Introdução</a:t>
            </a:r>
          </a:p>
          <a:p>
            <a:pPr>
              <a:lnSpc>
                <a:spcPts val="2400"/>
              </a:lnSpc>
            </a:pPr>
            <a:endParaRPr lang="pt-BR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1- </a:t>
            </a:r>
            <a:r>
              <a:rPr lang="pt-BR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A comunidade Linux  e  uma carreira com  </a:t>
            </a: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OpenSource</a:t>
            </a:r>
          </a:p>
          <a:p>
            <a:pPr>
              <a:lnSpc>
                <a:spcPts val="2400"/>
              </a:lnSpc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2- Primeiros passos</a:t>
            </a:r>
            <a:r>
              <a:rPr lang="pt-BR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 </a:t>
            </a: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no Linux</a:t>
            </a: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3- O poder da linha de comando</a:t>
            </a: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4- O Sistema Operacional LINUX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5- Segurança e permissões de arquivo</a:t>
            </a:r>
          </a:p>
          <a:p>
            <a:pPr>
              <a:lnSpc>
                <a:spcPts val="2400"/>
              </a:lnSpc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6- Teste de Avaliação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273767" y="2865945"/>
            <a:ext cx="2251494" cy="3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pt-BR" sz="1600" b="1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rPr>
              <a:t>Linux Essentials</a:t>
            </a:r>
            <a:endParaRPr lang="pt-BR" sz="1600" b="1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71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290823"/>
            <a:ext cx="105377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Myriad Pro SemiExt" panose="020B0505030403020204" charset="0"/>
              </a:rPr>
              <a:t>ENV</a:t>
            </a:r>
            <a:r>
              <a:rPr lang="pt-BR" sz="2400" dirty="0">
                <a:latin typeface="Myriad Pro SemiExt" panose="020B0505030403020204" charset="0"/>
              </a:rPr>
              <a:t> – Lista </a:t>
            </a:r>
            <a:r>
              <a:rPr lang="pt-BR" sz="2400" dirty="0" smtClean="0">
                <a:latin typeface="Myriad Pro SemiExt" panose="020B0505030403020204" charset="0"/>
              </a:rPr>
              <a:t>todas as </a:t>
            </a:r>
            <a:r>
              <a:rPr lang="pt-BR" sz="2400" dirty="0">
                <a:latin typeface="Myriad Pro SemiExt" panose="020B0505030403020204" charset="0"/>
              </a:rPr>
              <a:t>variáveis de ambiente do sistema.</a:t>
            </a:r>
          </a:p>
          <a:p>
            <a:endParaRPr lang="pt-BR" sz="2400" b="1" dirty="0">
              <a:latin typeface="Myriad Pro SemiExt" panose="020B0505030403020204" charset="0"/>
            </a:endParaRPr>
          </a:p>
          <a:p>
            <a:r>
              <a:rPr lang="pt-BR" sz="2400" b="1" dirty="0">
                <a:latin typeface="Myriad Pro SemiExt" panose="020B0505030403020204" charset="0"/>
              </a:rPr>
              <a:t>UNSET</a:t>
            </a:r>
            <a:r>
              <a:rPr lang="pt-BR" sz="2400" dirty="0">
                <a:latin typeface="Myriad Pro SemiExt" panose="020B0505030403020204" charset="0"/>
              </a:rPr>
              <a:t> – Apaga variável</a:t>
            </a:r>
          </a:p>
          <a:p>
            <a:pPr lvl="0"/>
            <a:endParaRPr lang="pt-BR" sz="2400" b="1" dirty="0" smtClean="0">
              <a:latin typeface="Myriad Pro SemiExt" panose="020B0505030403020204" charset="0"/>
            </a:endParaRPr>
          </a:p>
          <a:p>
            <a:pPr lvl="0"/>
            <a:r>
              <a:rPr lang="pt-BR" sz="2400" b="1" dirty="0" smtClean="0">
                <a:latin typeface="Myriad Pro SemiExt" panose="020B0505030403020204" charset="0"/>
              </a:rPr>
              <a:t>ECHO</a:t>
            </a:r>
            <a:r>
              <a:rPr lang="pt-BR" sz="2400" dirty="0">
                <a:latin typeface="Myriad Pro SemiExt" panose="020B0505030403020204" charset="0"/>
              </a:rPr>
              <a:t>: Apresenta um texto ou Variável.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$ </a:t>
            </a:r>
            <a:r>
              <a:rPr lang="pt-BR" sz="2400" dirty="0">
                <a:latin typeface="Myriad Pro SemiExt" panose="020B0505030403020204" charset="0"/>
              </a:rPr>
              <a:t>echo </a:t>
            </a:r>
            <a:r>
              <a:rPr lang="pt-BR" sz="2400" dirty="0" smtClean="0">
                <a:latin typeface="Myriad Pro SemiExt" panose="020B0505030403020204" charset="0"/>
              </a:rPr>
              <a:t>BOM DIA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$ echo $SHELL – exibe a variavel</a:t>
            </a: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pPr lvl="1"/>
            <a:endParaRPr lang="pt-BR" sz="2400" dirty="0" smtClean="0">
              <a:latin typeface="Myriad Pro SemiExt" panose="020B0505030403020204" charset="0"/>
            </a:endParaRPr>
          </a:p>
          <a:p>
            <a:pPr lvl="0"/>
            <a:endParaRPr lang="pt-BR" sz="2400" dirty="0">
              <a:latin typeface="Myriad Pro SemiExt" panose="020B0505030403020204" charset="0"/>
            </a:endParaRPr>
          </a:p>
          <a:p>
            <a:r>
              <a:rPr lang="pt-BR" sz="2400" b="1" dirty="0" smtClean="0">
                <a:latin typeface="Myriad Pro SemiExt" panose="020B0505030403020204" charset="0"/>
              </a:rPr>
              <a:t>MORE</a:t>
            </a:r>
            <a:r>
              <a:rPr lang="pt-BR" sz="2400" dirty="0" smtClean="0">
                <a:latin typeface="Myriad Pro SemiExt" panose="020B0505030403020204" charset="0"/>
              </a:rPr>
              <a:t> – Exibe arquivo na tela aos poucos, com pausa. Para rolar a pagina tecle na barra de espaco.</a:t>
            </a:r>
            <a:endParaRPr lang="pt-BR" sz="2400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473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2.1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Passos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B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asicos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da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inha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comando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501" y="2901228"/>
            <a:ext cx="4156565" cy="14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6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325183"/>
            <a:ext cx="1053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dirty="0" smtClean="0">
                <a:latin typeface="Myriad Pro" panose="020B0503030403020204" charset="0"/>
              </a:rPr>
              <a:t>Exemplo do comando </a:t>
            </a:r>
            <a:r>
              <a:rPr lang="pt-BR" sz="2000" b="1" dirty="0" smtClean="0">
                <a:latin typeface="Myriad Pro" panose="020B0503030403020204" charset="0"/>
              </a:rPr>
              <a:t>ENV</a:t>
            </a:r>
            <a:endParaRPr lang="pt-BR" sz="2000" b="1" dirty="0">
              <a:latin typeface="Myriad Pro" panose="020B0503030403020204" charset="0"/>
            </a:endParaRPr>
          </a:p>
          <a:p>
            <a:pPr lvl="0"/>
            <a:endParaRPr lang="pt-BR" sz="2000" dirty="0" smtClean="0">
              <a:latin typeface="Myriad Pro" panose="020B0503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206670" y="473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2.1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Passos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B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asicos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da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inha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comando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70" y="2033069"/>
            <a:ext cx="7105731" cy="39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25670" y="1265423"/>
            <a:ext cx="10537715" cy="622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b="1" dirty="0" smtClean="0">
                <a:latin typeface="Myriad Pro SemiExt" panose="020B0505030403020204" charset="0"/>
              </a:rPr>
              <a:t>EXPORT-</a:t>
            </a:r>
            <a:r>
              <a:rPr lang="pt-BR" sz="2400" dirty="0" smtClean="0">
                <a:latin typeface="Myriad Pro SemiExt" panose="020B0505030403020204" charset="0"/>
              </a:rPr>
              <a:t> </a:t>
            </a:r>
            <a:r>
              <a:rPr lang="pt-BR" sz="2400" dirty="0">
                <a:latin typeface="Myriad Pro SemiExt" panose="020B0505030403020204" charset="0"/>
              </a:rPr>
              <a:t>A variavel ao ser </a:t>
            </a:r>
            <a:r>
              <a:rPr lang="pt-BR" sz="2400" dirty="0" smtClean="0">
                <a:latin typeface="Myriad Pro SemiExt" panose="020B0505030403020204" charset="0"/>
              </a:rPr>
              <a:t>exportada, mantém o valor da variavel caso seja invocado um subshell (sh) dentro do shell atual. Nos demais casos nao precisa ser utilizada.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$export </a:t>
            </a:r>
            <a:r>
              <a:rPr lang="pt-BR" sz="2400" dirty="0">
                <a:latin typeface="Myriad Pro SemiExt" panose="020B0505030403020204" charset="0"/>
              </a:rPr>
              <a:t>PS1=‘term1&gt;’   (exporta o formato do prompt</a:t>
            </a:r>
            <a:r>
              <a:rPr lang="pt-BR" sz="2400" dirty="0" smtClean="0">
                <a:latin typeface="Myriad Pro SemiExt" panose="020B0505030403020204" charset="0"/>
              </a:rPr>
              <a:t>)</a:t>
            </a: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pPr lvl="1"/>
            <a:endParaRPr lang="pt-BR" sz="2400" dirty="0" smtClean="0">
              <a:latin typeface="Myriad Pro SemiExt" panose="020B0505030403020204" charset="0"/>
            </a:endParaRP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pPr lvl="0"/>
            <a:r>
              <a:rPr lang="pt-BR" sz="2400" dirty="0">
                <a:latin typeface="Myriad Pro SemiExt" panose="020B0505030403020204" charset="0"/>
              </a:rPr>
              <a:t>Exportando o Terminal do Shell para um programa X-Server (abrir terminal </a:t>
            </a:r>
            <a:r>
              <a:rPr lang="pt-BR" sz="2400" dirty="0" smtClean="0">
                <a:latin typeface="Myriad Pro SemiExt" panose="020B0505030403020204" charset="0"/>
              </a:rPr>
              <a:t>remoto no laptop do Joao)</a:t>
            </a:r>
            <a:endParaRPr lang="pt-BR" sz="2400" dirty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$export DISPLAY=&lt;endereco </a:t>
            </a:r>
            <a:r>
              <a:rPr lang="pt-BR" sz="2400" dirty="0" smtClean="0">
                <a:latin typeface="Myriad Pro SemiExt" panose="020B0505030403020204" charset="0"/>
              </a:rPr>
              <a:t>IP do Joao&gt;:</a:t>
            </a:r>
            <a:r>
              <a:rPr lang="pt-BR" sz="2400" dirty="0">
                <a:latin typeface="Myriad Pro SemiExt" panose="020B0505030403020204" charset="0"/>
              </a:rPr>
              <a:t>0</a:t>
            </a:r>
          </a:p>
          <a:p>
            <a:pPr lvl="1"/>
            <a:r>
              <a:rPr lang="pt-BR" sz="2400" dirty="0">
                <a:latin typeface="Myriad Pro SemiExt" panose="020B0505030403020204" charset="0"/>
              </a:rPr>
              <a:t>$export DISPLAY=132.1.1.12:0   (IP da maquina remota onde roda o X-server</a:t>
            </a:r>
            <a:r>
              <a:rPr lang="pt-BR" sz="2400" dirty="0" smtClean="0">
                <a:latin typeface="Myriad Pro SemiExt" panose="020B0505030403020204" charset="0"/>
              </a:rPr>
              <a:t>)</a:t>
            </a:r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400" dirty="0" smtClean="0">
                <a:latin typeface="Myriad Pro SemiExt" panose="020B0505030403020204" charset="0"/>
              </a:rPr>
              <a:t>Obs</a:t>
            </a:r>
            <a:r>
              <a:rPr lang="pt-BR" sz="2400" dirty="0">
                <a:latin typeface="Myriad Pro SemiExt" panose="020B0505030403020204" charset="0"/>
              </a:rPr>
              <a:t>: Uma variável setada dentro do Shell Script não vira Global. F</a:t>
            </a:r>
            <a:r>
              <a:rPr lang="pt-BR" sz="2400" dirty="0" smtClean="0">
                <a:latin typeface="Myriad Pro SemiExt" panose="020B0505030403020204" charset="0"/>
              </a:rPr>
              <a:t>unciona </a:t>
            </a:r>
            <a:r>
              <a:rPr lang="pt-BR" sz="2400" dirty="0">
                <a:latin typeface="Myriad Pro SemiExt" panose="020B0505030403020204" charset="0"/>
              </a:rPr>
              <a:t>dentro </a:t>
            </a:r>
            <a:r>
              <a:rPr lang="pt-BR" sz="2400" dirty="0" smtClean="0">
                <a:latin typeface="Myriad Pro SemiExt" panose="020B0505030403020204" charset="0"/>
              </a:rPr>
              <a:t>do script apenas.</a:t>
            </a:r>
            <a:endParaRPr lang="pt-BR" sz="24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206670" y="473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2.1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Passos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B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asicos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da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inha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comando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98" y="2933844"/>
            <a:ext cx="10533240" cy="8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11815" y="1252264"/>
            <a:ext cx="10972630" cy="517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dirty="0" smtClean="0">
                <a:latin typeface="Myriad Pro SemiExt" panose="020B0505030403020204" charset="0"/>
              </a:rPr>
              <a:t>Globing : geraçao dinamica de filenames</a:t>
            </a:r>
            <a:r>
              <a:rPr lang="pt-BR" sz="2400" dirty="0">
                <a:latin typeface="Myriad Pro SemiExt" panose="020B0505030403020204" charset="0"/>
              </a:rPr>
              <a:t> </a:t>
            </a:r>
            <a:r>
              <a:rPr lang="pt-BR" sz="2400" dirty="0" smtClean="0">
                <a:latin typeface="Myriad Pro SemiExt" panose="020B0505030403020204" charset="0"/>
              </a:rPr>
              <a:t>através de caracteres especiais.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O </a:t>
            </a:r>
            <a:r>
              <a:rPr lang="pt-BR" sz="2400" dirty="0">
                <a:latin typeface="Myriad Pro SemiExt" panose="020B0505030403020204" charset="0"/>
              </a:rPr>
              <a:t>caractere “ </a:t>
            </a:r>
            <a:r>
              <a:rPr lang="pt-BR" sz="2400" b="1" dirty="0">
                <a:latin typeface="Myriad Pro SemiExt" panose="020B0505030403020204" charset="0"/>
              </a:rPr>
              <a:t>* </a:t>
            </a:r>
            <a:r>
              <a:rPr lang="pt-BR" sz="2400" dirty="0">
                <a:latin typeface="Myriad Pro SemiExt" panose="020B0505030403020204" charset="0"/>
              </a:rPr>
              <a:t>” substitui qualquer seqüência de caracteres: - $ ls </a:t>
            </a:r>
            <a:r>
              <a:rPr lang="pt-BR" sz="2400" dirty="0" smtClean="0">
                <a:latin typeface="Myriad Pro SemiExt" panose="020B0505030403020204" charset="0"/>
              </a:rPr>
              <a:t>*.log</a:t>
            </a:r>
            <a:endParaRPr lang="pt-BR" sz="2400" dirty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O caractere “ </a:t>
            </a:r>
            <a:r>
              <a:rPr lang="pt-BR" sz="2400" b="1" dirty="0">
                <a:latin typeface="Myriad Pro SemiExt" panose="020B0505030403020204" charset="0"/>
              </a:rPr>
              <a:t>? </a:t>
            </a:r>
            <a:r>
              <a:rPr lang="pt-BR" sz="2400" dirty="0">
                <a:latin typeface="Myriad Pro SemiExt" panose="020B0505030403020204" charset="0"/>
              </a:rPr>
              <a:t>” substitui apenas um caractere: - $ ls </a:t>
            </a:r>
            <a:r>
              <a:rPr lang="pt-BR" sz="2400" dirty="0" smtClean="0">
                <a:latin typeface="Myriad Pro SemiExt" panose="020B0505030403020204" charset="0"/>
              </a:rPr>
              <a:t>log1?.log</a:t>
            </a:r>
            <a:endParaRPr lang="pt-BR" sz="2400" dirty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O uso de colchetes “</a:t>
            </a:r>
            <a:r>
              <a:rPr lang="pt-BR" sz="2400" b="1" dirty="0">
                <a:latin typeface="Myriad Pro SemiExt" panose="020B0505030403020204" charset="0"/>
              </a:rPr>
              <a:t>[]</a:t>
            </a:r>
            <a:r>
              <a:rPr lang="pt-BR" sz="2400" dirty="0">
                <a:latin typeface="Myriad Pro SemiExt" panose="020B0505030403020204" charset="0"/>
              </a:rPr>
              <a:t>” indica uma lista de caracteres: - $ ls </a:t>
            </a:r>
            <a:r>
              <a:rPr lang="pt-BR" sz="2400" dirty="0" smtClean="0">
                <a:latin typeface="Myriad Pro SemiExt" panose="020B0505030403020204" charset="0"/>
              </a:rPr>
              <a:t>/log1[34].*</a:t>
            </a:r>
          </a:p>
          <a:p>
            <a:pPr lvl="1"/>
            <a:r>
              <a:rPr lang="pt-BR" sz="2400" dirty="0">
                <a:latin typeface="Myriad Pro SemiExt" panose="020B0505030403020204" charset="0"/>
              </a:rPr>
              <a:t>	</a:t>
            </a:r>
            <a:r>
              <a:rPr lang="pt-BR" sz="2400" dirty="0" smtClean="0">
                <a:latin typeface="Myriad Pro SemiExt" panose="020B0505030403020204" charset="0"/>
              </a:rPr>
              <a:t>- log1[34]* equivale a : log13* e log14*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Dentro do colchetes pode ser indicado uma lista de A a Z, usando o traco.</a:t>
            </a:r>
          </a:p>
          <a:p>
            <a:pPr lvl="1"/>
            <a:r>
              <a:rPr lang="pt-BR" sz="2400" dirty="0">
                <a:latin typeface="Myriad Pro SemiExt" panose="020B0505030403020204" charset="0"/>
              </a:rPr>
              <a:t>	</a:t>
            </a:r>
            <a:r>
              <a:rPr lang="pt-BR" sz="2400" dirty="0" smtClean="0">
                <a:latin typeface="Myriad Pro SemiExt" panose="020B0505030403020204" charset="0"/>
              </a:rPr>
              <a:t>Exemplo: Mostrar todos aquivos comecando de A até L : $ ls [A-L]* </a:t>
            </a: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Chaves “</a:t>
            </a:r>
            <a:r>
              <a:rPr lang="pt-BR" sz="2400" b="1" dirty="0">
                <a:latin typeface="Myriad Pro SemiExt" panose="020B0505030403020204" charset="0"/>
              </a:rPr>
              <a:t>{}</a:t>
            </a:r>
            <a:r>
              <a:rPr lang="pt-BR" sz="2400" dirty="0">
                <a:latin typeface="Myriad Pro SemiExt" panose="020B0505030403020204" charset="0"/>
              </a:rPr>
              <a:t>” indicam uma lista de termos separados por vírgula: </a:t>
            </a:r>
            <a:endParaRPr lang="pt-BR" sz="2400" dirty="0" smtClean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	</a:t>
            </a:r>
            <a:r>
              <a:rPr lang="pt-BR" sz="2400" dirty="0" smtClean="0">
                <a:latin typeface="Myriad Pro SemiExt" panose="020B0505030403020204" charset="0"/>
              </a:rPr>
              <a:t>- </a:t>
            </a:r>
            <a:r>
              <a:rPr lang="pt-BR" sz="2400" dirty="0">
                <a:latin typeface="Myriad Pro SemiExt" panose="020B0505030403020204" charset="0"/>
              </a:rPr>
              <a:t>$ ls /dev</a:t>
            </a:r>
            <a:r>
              <a:rPr lang="pt-BR" sz="2400" dirty="0" smtClean="0">
                <a:latin typeface="Myriad Pro SemiExt" panose="020B0505030403020204" charset="0"/>
              </a:rPr>
              <a:t>/{tty13,vcs1}</a:t>
            </a: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pPr lvl="1"/>
            <a:r>
              <a:rPr lang="pt-BR" sz="2400" dirty="0">
                <a:latin typeface="Myriad Pro SemiExt" panose="020B0505030403020204" charset="0"/>
              </a:rPr>
              <a:t>Coringas precedidos de barra invertida “ </a:t>
            </a:r>
            <a:r>
              <a:rPr lang="pt-BR" sz="2400" b="1" dirty="0">
                <a:latin typeface="Myriad Pro SemiExt" panose="020B0505030403020204" charset="0"/>
              </a:rPr>
              <a:t>\ </a:t>
            </a:r>
            <a:r>
              <a:rPr lang="pt-BR" sz="2400" dirty="0">
                <a:latin typeface="Myriad Pro SemiExt" panose="020B0505030403020204" charset="0"/>
              </a:rPr>
              <a:t>” não desempenham função </a:t>
            </a:r>
            <a:r>
              <a:rPr lang="pt-BR" sz="2400" dirty="0" smtClean="0">
                <a:latin typeface="Myriad Pro SemiExt" panose="020B0505030403020204" charset="0"/>
              </a:rPr>
              <a:t>substitutiva: </a:t>
            </a: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4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206670" y="473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2.1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Passos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B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asicos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da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inha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comando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007" y="5851152"/>
            <a:ext cx="2595063" cy="8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99115" y="1379264"/>
            <a:ext cx="10972630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dirty="0" smtClean="0">
                <a:latin typeface="Myriad Pro SemiExt" panose="020B0505030403020204" charset="0"/>
              </a:rPr>
              <a:t>Quoting: Uso de aspas simples e duplas quando valor contem espacos ou caracteres especiais. 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Aspas duplas permitem a substituicao das variaveis pelo seu valor atribuido.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Aspas simples nao realizam a substituicao da variavel.</a:t>
            </a:r>
            <a:endParaRPr lang="pt-BR" dirty="0">
              <a:latin typeface="Myriad Pro SemiExt" panose="020B0505030403020204" charset="0"/>
            </a:endParaRPr>
          </a:p>
          <a:p>
            <a:pPr lvl="0"/>
            <a:endParaRPr lang="pt-BR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206670" y="473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2.1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Passos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B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asicos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da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inha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comando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55" y="4125968"/>
            <a:ext cx="10214037" cy="136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25670" y="1265423"/>
            <a:ext cx="10537715" cy="529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Arquivos que são lidos durante o carregamento de um usuário, na ordem. </a:t>
            </a: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Esses arquivos definem o comportamento e aparencia do shell do usuário. </a:t>
            </a: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Sao utilizados para customizacao global ou personalizada do shell: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/etc/profile – Executado somente durante o login, válido para todo o sistema.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~/.bash_profile – Se o arquivo existir, ele é executado após /etc/profile durante o login, permite customizar o profile do usuário. 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~/.bash_login – Se o arquivo .bash_profile não existir, ele é executado durante o login. 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~/.profile – Se .bash_profile e .bash_login não existirem, ele é executado durante o login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206670" y="473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2.1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Passos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B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asicos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da </a:t>
            </a:r>
            <a:r>
              <a:rPr lang="en-US" sz="2200" b="1" spc="-143" dirty="0" err="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inha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de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comando</a:t>
            </a:r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185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2.2 Utilizando a Ajuda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0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201923"/>
            <a:ext cx="10537715" cy="591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>
                <a:latin typeface="Myriad Pro SemiExt" panose="020B0505030403020204" charset="0"/>
              </a:rPr>
              <a:t>MAN</a:t>
            </a:r>
            <a:r>
              <a:rPr lang="pt-BR" sz="2400" dirty="0" smtClean="0">
                <a:latin typeface="Myriad Pro SemiExt" panose="020B0505030403020204" charset="0"/>
              </a:rPr>
              <a:t> – detalhes e exemplos sobre uso de comandos</a:t>
            </a:r>
          </a:p>
          <a:p>
            <a:pPr lvl="0"/>
            <a:r>
              <a:rPr lang="pt-BR" sz="2400" dirty="0">
                <a:latin typeface="Myriad Pro SemiExt" panose="020B0505030403020204" charset="0"/>
              </a:rPr>
              <a:t>	</a:t>
            </a:r>
            <a:r>
              <a:rPr lang="pt-BR" sz="2400" dirty="0" smtClean="0">
                <a:latin typeface="Myriad Pro SemiExt" panose="020B0505030403020204" charset="0"/>
              </a:rPr>
              <a:t>-</a:t>
            </a:r>
            <a:r>
              <a:rPr lang="pt-BR" sz="2400" b="1" dirty="0">
                <a:latin typeface="Myriad Pro SemiExt" panose="020B0505030403020204" charset="0"/>
              </a:rPr>
              <a:t>k</a:t>
            </a:r>
            <a:r>
              <a:rPr lang="pt-BR" sz="2400" dirty="0" smtClean="0">
                <a:latin typeface="Myriad Pro SemiExt" panose="020B0505030403020204" charset="0"/>
              </a:rPr>
              <a:t>  &lt;string&gt;– mostra cada comando que tenha a string dentro</a:t>
            </a:r>
          </a:p>
          <a:p>
            <a:pPr lvl="0"/>
            <a:r>
              <a:rPr lang="pt-BR" sz="2400" dirty="0">
                <a:latin typeface="Myriad Pro SemiExt" panose="020B0505030403020204" charset="0"/>
              </a:rPr>
              <a:t>	</a:t>
            </a:r>
            <a:r>
              <a:rPr lang="pt-BR" sz="2400" dirty="0" smtClean="0">
                <a:latin typeface="Myriad Pro SemiExt" panose="020B0505030403020204" charset="0"/>
              </a:rPr>
              <a:t>-</a:t>
            </a:r>
            <a:r>
              <a:rPr lang="pt-BR" sz="2400" b="1" dirty="0">
                <a:latin typeface="Myriad Pro SemiExt" panose="020B0505030403020204" charset="0"/>
              </a:rPr>
              <a:t>q</a:t>
            </a:r>
            <a:r>
              <a:rPr lang="pt-BR" sz="2400" dirty="0" smtClean="0">
                <a:latin typeface="Myriad Pro SemiExt" panose="020B0505030403020204" charset="0"/>
              </a:rPr>
              <a:t>  - sai do comando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$ man find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$ man –k  list</a:t>
            </a:r>
          </a:p>
          <a:p>
            <a:pPr lvl="1"/>
            <a:endParaRPr lang="pt-BR" sz="2400" b="1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INFO</a:t>
            </a:r>
            <a:r>
              <a:rPr lang="pt-BR" sz="2400" dirty="0" smtClean="0">
                <a:latin typeface="Myriad Pro SemiExt" panose="020B0505030403020204" charset="0"/>
              </a:rPr>
              <a:t> – semelhante ao MAN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	-</a:t>
            </a:r>
            <a:r>
              <a:rPr lang="pt-BR" sz="2400" b="1" dirty="0">
                <a:latin typeface="Myriad Pro SemiExt" panose="020B0505030403020204" charset="0"/>
              </a:rPr>
              <a:t>q</a:t>
            </a:r>
            <a:r>
              <a:rPr lang="pt-BR" sz="2400" dirty="0" smtClean="0">
                <a:latin typeface="Myriad Pro SemiExt" panose="020B0505030403020204" charset="0"/>
              </a:rPr>
              <a:t> – sai do comando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$ info ulimit</a:t>
            </a:r>
          </a:p>
          <a:p>
            <a:pPr lvl="1"/>
            <a:endParaRPr lang="pt-BR" sz="2400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HELP</a:t>
            </a:r>
            <a:r>
              <a:rPr lang="pt-BR" sz="2400" dirty="0" smtClean="0">
                <a:latin typeface="Myriad Pro SemiExt" panose="020B0505030403020204" charset="0"/>
              </a:rPr>
              <a:t> – ajuda aos comandos internos do shell BASH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	-</a:t>
            </a:r>
            <a:r>
              <a:rPr lang="pt-BR" sz="2400" b="1" dirty="0" smtClean="0">
                <a:latin typeface="Myriad Pro SemiExt" panose="020B0505030403020204" charset="0"/>
              </a:rPr>
              <a:t>q</a:t>
            </a:r>
            <a:r>
              <a:rPr lang="pt-BR" sz="2400" dirty="0" smtClean="0">
                <a:latin typeface="Myriad Pro SemiExt" panose="020B0505030403020204" charset="0"/>
              </a:rPr>
              <a:t> – sai do comando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$ help echo</a:t>
            </a:r>
          </a:p>
          <a:p>
            <a:pPr lvl="1"/>
            <a:endParaRPr lang="pt-BR" sz="2400" dirty="0" smtClean="0">
              <a:latin typeface="Myriad Pro SemiExt" panose="020B0505030403020204" charset="0"/>
            </a:endParaRPr>
          </a:p>
          <a:p>
            <a:pPr lvl="0"/>
            <a:r>
              <a:rPr lang="pt-BR" sz="2400" dirty="0" smtClean="0">
                <a:latin typeface="Myriad Pro SemiExt" panose="020B0505030403020204" charset="0"/>
              </a:rPr>
              <a:t>/usr/share/doc – diretorio de documentacoes do Linux</a:t>
            </a:r>
            <a:endParaRPr lang="pt-BR" sz="24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4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2.2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Utilizando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a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ajuda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5814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443223"/>
            <a:ext cx="105377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LOCATE</a:t>
            </a:r>
            <a:r>
              <a:rPr lang="pt-BR" sz="2000" dirty="0" smtClean="0">
                <a:latin typeface="Myriad Pro SemiExt" panose="020B0505030403020204" charset="0"/>
              </a:rPr>
              <a:t> – </a:t>
            </a:r>
            <a:r>
              <a:rPr lang="pt-BR" sz="2000" dirty="0">
                <a:latin typeface="Myriad Pro SemiExt" panose="020B0505030403020204" charset="0"/>
              </a:rPr>
              <a:t>serve para a procura de arquivos no disco.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dirty="0" smtClean="0">
                <a:latin typeface="Myriad Pro SemiExt" panose="020B0505030403020204" charset="0"/>
              </a:rPr>
              <a:t>       -</a:t>
            </a:r>
            <a:r>
              <a:rPr lang="pt-BR" sz="2000" b="1" dirty="0" smtClean="0">
                <a:latin typeface="Myriad Pro SemiExt" panose="020B0505030403020204" charset="0"/>
              </a:rPr>
              <a:t>b</a:t>
            </a:r>
            <a:r>
              <a:rPr lang="pt-BR" sz="2000" dirty="0" smtClean="0">
                <a:latin typeface="Myriad Pro SemiExt" panose="020B0505030403020204" charset="0"/>
              </a:rPr>
              <a:t> – procura apenas a entrada digitada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-</a:t>
            </a:r>
            <a:r>
              <a:rPr lang="pt-BR" sz="2000" b="1" dirty="0" smtClean="0">
                <a:latin typeface="Myriad Pro SemiExt" panose="020B0505030403020204" charset="0"/>
              </a:rPr>
              <a:t>c</a:t>
            </a:r>
            <a:r>
              <a:rPr lang="pt-BR" sz="2000" dirty="0" smtClean="0">
                <a:latin typeface="Myriad Pro SemiExt" panose="020B0505030403020204" charset="0"/>
              </a:rPr>
              <a:t> – conta o numero de arquivos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Usado </a:t>
            </a:r>
            <a:r>
              <a:rPr lang="pt-BR" sz="2000" dirty="0">
                <a:latin typeface="Myriad Pro SemiExt" panose="020B0505030403020204" charset="0"/>
              </a:rPr>
              <a:t>sem opcao: procura por qualquer arquivo que contenha a string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	$ locate –b arquivo1.log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UPDATEDB</a:t>
            </a:r>
            <a:r>
              <a:rPr lang="pt-BR" sz="2000" dirty="0" smtClean="0">
                <a:latin typeface="Myriad Pro SemiExt" panose="020B0505030403020204" charset="0"/>
              </a:rPr>
              <a:t> – deve ser rodado constantemente pelo superuser para manter a base de dados de arquivo atualizada. 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Caso contrário deve ser utilizado o arquivo </a:t>
            </a:r>
            <a:r>
              <a:rPr lang="pt-BR" sz="2000" b="1" dirty="0" smtClean="0">
                <a:latin typeface="Myriad Pro SemiExt" panose="020B0505030403020204" charset="0"/>
              </a:rPr>
              <a:t>FIND, </a:t>
            </a:r>
            <a:r>
              <a:rPr lang="pt-BR" sz="2000" dirty="0" smtClean="0">
                <a:latin typeface="Myriad Pro SemiExt" panose="020B0505030403020204" charset="0"/>
              </a:rPr>
              <a:t>que nao faz parte desse curso.</a:t>
            </a:r>
            <a:endParaRPr lang="pt-BR" sz="2000" b="1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2.2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Utilizando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a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ajuda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808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2 Exercícios, parte 1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0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00390" y="4989434"/>
            <a:ext cx="10054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Introdução</a:t>
            </a:r>
            <a:endParaRPr lang="pt-BR" sz="66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1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79670" y="1132853"/>
            <a:ext cx="105377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Logar no Linux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Listar uma mensagem </a:t>
            </a:r>
            <a:r>
              <a:rPr lang="pt-BR" dirty="0" smtClean="0">
                <a:latin typeface="Myriad Pro SemiExt" panose="020B0505030403020204" charset="0"/>
              </a:rPr>
              <a:t>de bom dia na </a:t>
            </a:r>
            <a:r>
              <a:rPr lang="pt-BR" dirty="0">
                <a:latin typeface="Myriad Pro SemiExt" panose="020B0505030403020204" charset="0"/>
              </a:rPr>
              <a:t>tela: </a:t>
            </a:r>
            <a:r>
              <a:rPr lang="pt-BR" dirty="0" smtClean="0">
                <a:latin typeface="Myriad Pro SemiExt" panose="020B0505030403020204" charset="0"/>
              </a:rPr>
              <a:t>$ echo Bom dia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Criar um alias “listao” para o comando ls:  $ alias listao =“ls –lart”</a:t>
            </a:r>
            <a:endParaRPr lang="pt-BR" dirty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tipo de arquivo dos comandos:  more , echo e listao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 $ type more</a:t>
            </a:r>
            <a:endParaRPr lang="pt-BR" dirty="0">
              <a:latin typeface="Myriad Pro SemiExt" panose="020B050503040302020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$ type echo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$ type listao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Listar as variaveis do sistema: $ env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Limpar a tela: </a:t>
            </a:r>
            <a:r>
              <a:rPr lang="pt-BR" dirty="0" smtClean="0">
                <a:latin typeface="Myriad Pro SemiExt" panose="020B0505030403020204" charset="0"/>
              </a:rPr>
              <a:t>$ clear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Criar variavel NOME: $ NOME=Joao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Listar a variavel NOME: $  echo $NOME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Myriad Pro SemiExt" panose="020B0505030403020204" charset="0"/>
              </a:rPr>
              <a:t>Listar apenas a </a:t>
            </a:r>
            <a:r>
              <a:rPr lang="pt-BR" dirty="0" smtClean="0">
                <a:latin typeface="Myriad Pro SemiExt" panose="020B0505030403020204" charset="0"/>
              </a:rPr>
              <a:t>variavel PS1: </a:t>
            </a:r>
            <a:r>
              <a:rPr lang="pt-BR" dirty="0">
                <a:latin typeface="Myriad Pro SemiExt" panose="020B0505030403020204" charset="0"/>
              </a:rPr>
              <a:t>$ echo </a:t>
            </a:r>
            <a:r>
              <a:rPr lang="pt-BR" dirty="0" smtClean="0">
                <a:latin typeface="Myriad Pro SemiExt" panose="020B0505030403020204" charset="0"/>
              </a:rPr>
              <a:t>$PS1</a:t>
            </a:r>
            <a:endParaRPr lang="pt-BR" dirty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Listar a seguinte mensagem na tela utilizando a variável NOME: Meu nome e Joao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$ echo  “Meu nome é $NOME”    (testar o mesmo comando com aspas simples)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Unsetar a variavel NOME e depois  listar a variavel: $ unset NOME 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Recriar a variavel NOME usando o comando history e !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Verificar se a variavel foi recriada: $ echo $NOME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" panose="020B0503030403020204" charset="0"/>
              </a:rPr>
              <a:t>Utilizar </a:t>
            </a:r>
            <a:r>
              <a:rPr lang="pt-BR" dirty="0">
                <a:latin typeface="Myriad Pro" panose="020B0503030403020204" charset="0"/>
              </a:rPr>
              <a:t>o comando  EXPORT e mudar  a aparencia do prompt: </a:t>
            </a:r>
            <a:r>
              <a:rPr lang="pt-BR" dirty="0" smtClean="0">
                <a:latin typeface="Myriad Pro" panose="020B0503030403020204" charset="0"/>
              </a:rPr>
              <a:t>$ PS1</a:t>
            </a:r>
            <a:r>
              <a:rPr lang="pt-BR" dirty="0">
                <a:latin typeface="Myriad Pro" panose="020B0503030403020204" charset="0"/>
              </a:rPr>
              <a:t>=“</a:t>
            </a:r>
            <a:r>
              <a:rPr lang="pt-BR" dirty="0" smtClean="0">
                <a:latin typeface="Myriad Pro" panose="020B0503030403020204" charset="0"/>
              </a:rPr>
              <a:t>terminal1-</a:t>
            </a:r>
            <a:r>
              <a:rPr lang="pt-BR" dirty="0">
                <a:latin typeface="Myriad Pro" panose="020B0503030403020204" charset="0"/>
              </a:rPr>
              <a:t>$</a:t>
            </a:r>
            <a:r>
              <a:rPr lang="pt-BR" dirty="0" smtClean="0">
                <a:latin typeface="Myriad Pro" panose="020B0503030403020204" charset="0"/>
              </a:rPr>
              <a:t>NOME&gt;”</a:t>
            </a:r>
            <a:endParaRPr lang="pt-BR" dirty="0">
              <a:latin typeface="Myriad Pro" panose="020B0503030403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Usar o  comando more para verificar o arquivo  /etc/services:  $ more /etc/services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Usar ajuda MAN e HELP para o comando  TYPE: $ man type , $help type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Usar ajuda INFO e HELP para o comando ulimit: $ info ulimit, $help ulimit</a:t>
            </a: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  Exercicios , parte1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8393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2.3 Utilizando diretórios e listando arquivos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0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79" y="1330958"/>
            <a:ext cx="5687121" cy="17342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2.3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Utilizando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Diretórios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listando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6654" y="3212560"/>
            <a:ext cx="103874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Myriad Pro SemiExt" panose="020B0505030403020204" charset="0"/>
              </a:rPr>
              <a:t>Diretório root : “ / “ – origem de todos os </a:t>
            </a:r>
            <a:r>
              <a:rPr lang="pt-BR" dirty="0" smtClean="0">
                <a:latin typeface="Myriad Pro SemiExt" panose="020B0505030403020204" charset="0"/>
              </a:rPr>
              <a:t>diretórios. Chamado diretorio RAIZ ou ROOT</a:t>
            </a:r>
          </a:p>
          <a:p>
            <a:endParaRPr lang="pt-BR" dirty="0">
              <a:latin typeface="Myriad Pro SemiExt" panose="020B0505030403020204" charset="0"/>
            </a:endParaRPr>
          </a:p>
          <a:p>
            <a:r>
              <a:rPr lang="pt-BR" dirty="0">
                <a:latin typeface="Myriad Pro SemiExt" panose="020B0505030403020204" charset="0"/>
              </a:rPr>
              <a:t>Sub-diretórios: Diretórios criados a partir do root em diante. </a:t>
            </a:r>
          </a:p>
          <a:p>
            <a:pPr lvl="0"/>
            <a:endParaRPr lang="pt-BR" dirty="0" smtClean="0">
              <a:latin typeface="Myriad Pro SemiExt" panose="020B0505030403020204" charset="0"/>
            </a:endParaRPr>
          </a:p>
          <a:p>
            <a:pPr lvl="0"/>
            <a:r>
              <a:rPr lang="pt-BR" dirty="0" smtClean="0">
                <a:latin typeface="Myriad Pro SemiExt" panose="020B0505030403020204" charset="0"/>
              </a:rPr>
              <a:t>Nomes possuem até  </a:t>
            </a:r>
            <a:r>
              <a:rPr lang="pt-BR" dirty="0">
                <a:latin typeface="Myriad Pro SemiExt" panose="020B0505030403020204" charset="0"/>
              </a:rPr>
              <a:t>255 caracteres. Não usar espacos nos nomes, dificulta o acesso. </a:t>
            </a:r>
          </a:p>
          <a:p>
            <a:pPr lvl="0"/>
            <a:endParaRPr lang="pt-BR" dirty="0">
              <a:latin typeface="Myriad Pro SemiExt" panose="020B0505030403020204" charset="0"/>
            </a:endParaRPr>
          </a:p>
          <a:p>
            <a:pPr lvl="0"/>
            <a:r>
              <a:rPr lang="pt-BR" dirty="0">
                <a:latin typeface="Myriad Pro SemiExt" panose="020B0505030403020204" charset="0"/>
              </a:rPr>
              <a:t>CASE- SENSITIVE – diferencia nomes maiusculos e minusculos</a:t>
            </a:r>
          </a:p>
          <a:p>
            <a:pPr lvl="0"/>
            <a:endParaRPr lang="pt-BR" dirty="0">
              <a:latin typeface="Myriad Pro SemiExt" panose="020B0505030403020204" charset="0"/>
            </a:endParaRPr>
          </a:p>
          <a:p>
            <a:pPr lvl="0"/>
            <a:r>
              <a:rPr lang="pt-BR" dirty="0">
                <a:latin typeface="Myriad Pro SemiExt" panose="020B0505030403020204" charset="0"/>
              </a:rPr>
              <a:t>Criar diretórios e arquivos invisiveis: colocar um ponto na frente do diretório ou </a:t>
            </a:r>
            <a:r>
              <a:rPr lang="pt-BR" dirty="0" smtClean="0">
                <a:latin typeface="Myriad Pro SemiExt" panose="020B0505030403020204" charset="0"/>
              </a:rPr>
              <a:t>arquivo:</a:t>
            </a:r>
          </a:p>
          <a:p>
            <a:pPr lvl="1"/>
            <a:r>
              <a:rPr lang="pt-BR" dirty="0" smtClean="0">
                <a:latin typeface="Myriad Pro SemiExt" panose="020B0505030403020204" charset="0"/>
              </a:rPr>
              <a:t>Ex: .profile</a:t>
            </a:r>
          </a:p>
          <a:p>
            <a:pPr lvl="1"/>
            <a:endParaRPr lang="pt-BR" dirty="0">
              <a:latin typeface="Myriad Pro SemiExt" panose="020B0505030403020204" charset="0"/>
            </a:endParaRPr>
          </a:p>
          <a:p>
            <a:r>
              <a:rPr lang="pt-BR" dirty="0" smtClean="0">
                <a:latin typeface="Myriad Pro SemiExt" panose="020B0505030403020204" charset="0"/>
              </a:rPr>
              <a:t>/etc: guarda os arquivos de configuracao do sistema e tambem de programas</a:t>
            </a:r>
            <a:endParaRPr lang="pt-BR" dirty="0"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2.3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Utilizando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Diretórios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listando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282700"/>
            <a:ext cx="6172199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14214" y="1031878"/>
            <a:ext cx="111044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Caminho Absoluto: </a:t>
            </a:r>
            <a:r>
              <a:rPr lang="pt-BR" sz="2000" dirty="0">
                <a:latin typeface="Myriad Pro SemiExt" panose="020B0505030403020204" charset="0"/>
              </a:rPr>
              <a:t>nome completo do caminho , </a:t>
            </a:r>
            <a:r>
              <a:rPr lang="pt-BR" sz="2000" dirty="0" smtClean="0">
                <a:latin typeface="Myriad Pro SemiExt" panose="020B0505030403020204" charset="0"/>
              </a:rPr>
              <a:t>desde o </a:t>
            </a:r>
            <a:r>
              <a:rPr lang="pt-BR" sz="2000" dirty="0">
                <a:latin typeface="Myriad Pro SemiExt" panose="020B0505030403020204" charset="0"/>
              </a:rPr>
              <a:t>diretório raiz . </a:t>
            </a:r>
            <a:endParaRPr lang="pt-BR" sz="2000" dirty="0" smtClean="0">
              <a:latin typeface="Myriad Pro SemiExt" panose="020B0505030403020204" charset="0"/>
            </a:endParaRPr>
          </a:p>
          <a:p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Caminho Relativo: </a:t>
            </a:r>
            <a:r>
              <a:rPr lang="pt-BR" sz="2000" dirty="0">
                <a:latin typeface="Myriad Pro SemiExt" panose="020B0505030403020204" charset="0"/>
              </a:rPr>
              <a:t>nome de caminho parcial ,</a:t>
            </a:r>
            <a:r>
              <a:rPr lang="pt-BR" sz="2000" dirty="0" smtClean="0">
                <a:latin typeface="Myriad Pro SemiExt" panose="020B0505030403020204" charset="0"/>
              </a:rPr>
              <a:t>relativo ao </a:t>
            </a:r>
            <a:r>
              <a:rPr lang="pt-BR" sz="2000" dirty="0">
                <a:latin typeface="Myriad Pro SemiExt" panose="020B0505030403020204" charset="0"/>
              </a:rPr>
              <a:t>sub diretório </a:t>
            </a:r>
            <a:r>
              <a:rPr lang="pt-BR" sz="2000" dirty="0" smtClean="0">
                <a:latin typeface="Myriad Pro SemiExt" panose="020B0505030403020204" charset="0"/>
              </a:rPr>
              <a:t>atual.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dirty="0" smtClean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2.3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Utilizando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Diretórios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listando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2611475"/>
            <a:ext cx="5816600" cy="40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00270" y="1336678"/>
            <a:ext cx="105377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PWD</a:t>
            </a:r>
            <a:r>
              <a:rPr lang="pt-BR" sz="2000" dirty="0" smtClean="0">
                <a:latin typeface="Myriad Pro SemiExt" panose="020B0505030403020204" charset="0"/>
              </a:rPr>
              <a:t> -Diretorio </a:t>
            </a:r>
            <a:r>
              <a:rPr lang="pt-BR" sz="2000" dirty="0">
                <a:latin typeface="Myriad Pro SemiExt" panose="020B0505030403020204" charset="0"/>
              </a:rPr>
              <a:t>“Home</a:t>
            </a:r>
            <a:r>
              <a:rPr lang="pt-BR" sz="2000" dirty="0" smtClean="0">
                <a:latin typeface="Myriad Pro SemiExt" panose="020B0505030403020204" charset="0"/>
              </a:rPr>
              <a:t>” – caminho default do usuário ao fazer o login na arvore de diretorio.</a:t>
            </a:r>
          </a:p>
          <a:p>
            <a:pPr lvl="0"/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Verificando </a:t>
            </a:r>
            <a:r>
              <a:rPr lang="pt-BR" sz="2000" dirty="0">
                <a:latin typeface="Myriad Pro SemiExt" panose="020B0505030403020204" charset="0"/>
              </a:rPr>
              <a:t>o diretório </a:t>
            </a:r>
            <a:r>
              <a:rPr lang="pt-BR" sz="2000" dirty="0" smtClean="0">
                <a:latin typeface="Myriad Pro SemiExt" panose="020B0505030403020204" charset="0"/>
              </a:rPr>
              <a:t>de trabalho: 		$  pwd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CD</a:t>
            </a:r>
            <a:r>
              <a:rPr lang="pt-BR" sz="2000" dirty="0" smtClean="0">
                <a:latin typeface="Myriad Pro SemiExt" panose="020B0505030403020204" charset="0"/>
              </a:rPr>
              <a:t> – Muda o diretorio de trabalho (change Directory):	$ cd /home/mint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TIL: </a:t>
            </a:r>
            <a:r>
              <a:rPr lang="pt-BR" sz="2400" b="1" dirty="0" smtClean="0">
                <a:latin typeface="Myriad Pro SemiExt" panose="020B0505030403020204" charset="0"/>
              </a:rPr>
              <a:t>~ </a:t>
            </a:r>
            <a:r>
              <a:rPr lang="pt-BR" sz="2000" dirty="0" smtClean="0">
                <a:latin typeface="Myriad Pro SemiExt" panose="020B0505030403020204" charset="0"/>
              </a:rPr>
              <a:t>: atalho para o diretório HOME</a:t>
            </a: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	Navegando </a:t>
            </a:r>
            <a:r>
              <a:rPr lang="pt-BR" sz="2000" dirty="0">
                <a:latin typeface="Myriad Pro SemiExt" panose="020B0505030403020204" charset="0"/>
              </a:rPr>
              <a:t>ao diretório </a:t>
            </a:r>
            <a:r>
              <a:rPr lang="pt-BR" sz="2000" dirty="0" smtClean="0">
                <a:latin typeface="Myriad Pro SemiExt" panose="020B0505030403020204" charset="0"/>
              </a:rPr>
              <a:t>home:	 		$  cd ~</a:t>
            </a:r>
          </a:p>
          <a:p>
            <a:pPr lvl="0"/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OBS: o comando cd  sem opcoes, tem a mesma funçaõ do cd ~</a:t>
            </a:r>
            <a:endParaRPr lang="pt-BR" sz="2000" dirty="0">
              <a:latin typeface="Myriad Pro SemiExt" panose="020B0505030403020204" charset="0"/>
            </a:endParaRPr>
          </a:p>
          <a:p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Diretorio </a:t>
            </a:r>
            <a:r>
              <a:rPr lang="pt-BR" sz="2000" dirty="0">
                <a:latin typeface="Myriad Pro SemiExt" panose="020B0505030403020204" charset="0"/>
              </a:rPr>
              <a:t>superior: </a:t>
            </a:r>
            <a:r>
              <a:rPr lang="pt-BR" sz="2800" dirty="0">
                <a:latin typeface="Myriad Pro SemiExt" panose="020B0505030403020204" charset="0"/>
              </a:rPr>
              <a:t> </a:t>
            </a:r>
            <a:r>
              <a:rPr lang="pt-BR" sz="2800" dirty="0" smtClean="0">
                <a:latin typeface="Myriad Pro SemiExt" panose="020B0505030403020204" charset="0"/>
              </a:rPr>
              <a:t>  .. </a:t>
            </a:r>
            <a:r>
              <a:rPr lang="pt-BR" sz="2000" dirty="0" smtClean="0">
                <a:latin typeface="Myriad Pro SemiExt" panose="020B0505030403020204" charset="0"/>
              </a:rPr>
              <a:t>(ponto ponto)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Caso estiver no diretório /usr/local e quiser listar os arquivos do diretório /usr </a:t>
            </a:r>
            <a:r>
              <a:rPr lang="pt-BR" sz="2000" dirty="0" smtClean="0">
                <a:latin typeface="Myriad Pro SemiExt" panose="020B0505030403020204" charset="0"/>
              </a:rPr>
              <a:t>:  $  </a:t>
            </a:r>
            <a:r>
              <a:rPr lang="pt-BR" sz="2000" dirty="0">
                <a:latin typeface="Myriad Pro SemiExt" panose="020B0505030403020204" charset="0"/>
              </a:rPr>
              <a:t>ls ..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Para voltar </a:t>
            </a:r>
            <a:r>
              <a:rPr lang="pt-BR" sz="2000" dirty="0">
                <a:latin typeface="Myriad Pro SemiExt" panose="020B0505030403020204" charset="0"/>
              </a:rPr>
              <a:t>ao último diretório </a:t>
            </a:r>
            <a:r>
              <a:rPr lang="pt-BR" sz="2000" dirty="0" smtClean="0">
                <a:latin typeface="Myriad Pro SemiExt" panose="020B0505030403020204" charset="0"/>
              </a:rPr>
              <a:t>utilizado</a:t>
            </a:r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dirty="0" smtClean="0">
                <a:latin typeface="Myriad Pro SemiExt" panose="020B0505030403020204" charset="0"/>
              </a:rPr>
              <a:t>usar o traco -	$  </a:t>
            </a:r>
            <a:r>
              <a:rPr lang="pt-BR" sz="2000" dirty="0">
                <a:latin typeface="Myriad Pro SemiExt" panose="020B0505030403020204" charset="0"/>
              </a:rPr>
              <a:t>cd </a:t>
            </a:r>
            <a:r>
              <a:rPr lang="pt-BR" sz="2000" dirty="0" smtClean="0">
                <a:latin typeface="Myriad Pro SemiExt" panose="020B0505030403020204" charset="0"/>
              </a:rPr>
              <a:t>–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Diretório atual:    </a:t>
            </a:r>
            <a:r>
              <a:rPr lang="pt-BR" sz="2800" dirty="0" smtClean="0">
                <a:latin typeface="Myriad Pro SemiExt" panose="020B0505030403020204" charset="0"/>
              </a:rPr>
              <a:t>.  </a:t>
            </a:r>
            <a:r>
              <a:rPr lang="pt-BR" sz="2000" dirty="0" smtClean="0">
                <a:latin typeface="Myriad Pro SemiExt" panose="020B0505030403020204" charset="0"/>
              </a:rPr>
              <a:t>(ponto)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Utilizado para executar um executavel no diretorio atual: 	$  ./roda_batch.sh</a:t>
            </a:r>
            <a:endParaRPr lang="pt-BR" sz="2000" dirty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2.3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Utilizando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Diretórios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listando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382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00270" y="1336678"/>
            <a:ext cx="108075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LS</a:t>
            </a:r>
            <a:r>
              <a:rPr lang="pt-BR" sz="2000" dirty="0" smtClean="0">
                <a:latin typeface="Myriad Pro SemiExt" panose="020B0505030403020204" charset="0"/>
              </a:rPr>
              <a:t> – Comando List. Lista os arquivos e diretórios. Faz parte do pacote coreutils.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b="1" dirty="0">
                <a:latin typeface="Myriad Pro SemiExt" panose="020B0505030403020204" charset="0"/>
              </a:rPr>
              <a:t>-s - </a:t>
            </a:r>
            <a:r>
              <a:rPr lang="pt-BR" sz="2000" dirty="0">
                <a:latin typeface="Myriad Pro SemiExt" panose="020B0505030403020204" charset="0"/>
              </a:rPr>
              <a:t>mostra o tamanho em </a:t>
            </a:r>
            <a:r>
              <a:rPr lang="pt-BR" sz="2000" i="1" dirty="0">
                <a:latin typeface="Myriad Pro SemiExt" panose="020B0505030403020204" charset="0"/>
              </a:rPr>
              <a:t>kilobytes</a:t>
            </a:r>
            <a:br>
              <a:rPr lang="pt-BR" sz="2000" i="1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d </a:t>
            </a:r>
            <a:r>
              <a:rPr lang="pt-BR" sz="2000" dirty="0">
                <a:latin typeface="Myriad Pro SemiExt" panose="020B0505030403020204" charset="0"/>
              </a:rPr>
              <a:t>- mostra o diretório, e não seu conteúdo.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l </a:t>
            </a:r>
            <a:r>
              <a:rPr lang="pt-BR" sz="2000" dirty="0">
                <a:latin typeface="Myriad Pro SemiExt" panose="020B0505030403020204" charset="0"/>
              </a:rPr>
              <a:t>- exibe detalhes sobre o(s) arquivo(s)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a </a:t>
            </a:r>
            <a:r>
              <a:rPr lang="pt-BR" sz="2000" b="1" i="1" dirty="0">
                <a:latin typeface="Myriad Pro SemiExt" panose="020B0505030403020204" charset="0"/>
              </a:rPr>
              <a:t>– </a:t>
            </a:r>
            <a:r>
              <a:rPr lang="pt-BR" sz="2000" dirty="0">
                <a:latin typeface="Myriad Pro SemiExt" panose="020B0505030403020204" charset="0"/>
              </a:rPr>
              <a:t>Exibe todos os objetos dentro do </a:t>
            </a:r>
            <a:r>
              <a:rPr lang="pt-BR" sz="2000" dirty="0" smtClean="0">
                <a:latin typeface="Myriad Pro SemiExt" panose="020B0505030403020204" charset="0"/>
              </a:rPr>
              <a:t>diretório (os invisiveis tambem) **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F </a:t>
            </a:r>
            <a:r>
              <a:rPr lang="pt-BR" sz="2000" b="1" i="1" dirty="0">
                <a:latin typeface="Myriad Pro SemiExt" panose="020B0505030403020204" charset="0"/>
              </a:rPr>
              <a:t>– </a:t>
            </a:r>
            <a:r>
              <a:rPr lang="pt-BR" sz="2000" dirty="0">
                <a:latin typeface="Myriad Pro SemiExt" panose="020B0505030403020204" charset="0"/>
              </a:rPr>
              <a:t>Acrescenta ao nome do objeto um caractere para indicar o seu </a:t>
            </a:r>
            <a:r>
              <a:rPr lang="pt-BR" sz="2000" dirty="0" smtClean="0">
                <a:latin typeface="Myriad Pro SemiExt" panose="020B0505030403020204" charset="0"/>
              </a:rPr>
              <a:t>tipo: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dirty="0">
                <a:latin typeface="Myriad Pro SemiExt" panose="020B0505030403020204" charset="0"/>
              </a:rPr>
              <a:t>/-diretórios e * executáveis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r </a:t>
            </a:r>
            <a:r>
              <a:rPr lang="pt-BR" sz="2000" dirty="0">
                <a:latin typeface="Myriad Pro SemiExt" panose="020B0505030403020204" charset="0"/>
              </a:rPr>
              <a:t>– Inverte a ordem de ordenação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R </a:t>
            </a:r>
            <a:r>
              <a:rPr lang="pt-BR" sz="2000" dirty="0">
                <a:latin typeface="Myriad Pro SemiExt" panose="020B0505030403020204" charset="0"/>
              </a:rPr>
              <a:t>– Modo recursivo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1 </a:t>
            </a:r>
            <a:r>
              <a:rPr lang="pt-BR" sz="2000" dirty="0">
                <a:latin typeface="Myriad Pro SemiExt" panose="020B0505030403020204" charset="0"/>
              </a:rPr>
              <a:t>– Exibe uma saída simples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h </a:t>
            </a:r>
            <a:r>
              <a:rPr lang="pt-BR" sz="2000" dirty="0">
                <a:latin typeface="Myriad Pro SemiExt" panose="020B0505030403020204" charset="0"/>
              </a:rPr>
              <a:t>– Exibe o tamanho de arquivos em forma humana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-</a:t>
            </a:r>
            <a:r>
              <a:rPr lang="pt-BR" sz="2000" b="1" dirty="0" smtClean="0">
                <a:latin typeface="Myriad Pro SemiExt" panose="020B0505030403020204" charset="0"/>
              </a:rPr>
              <a:t>t</a:t>
            </a:r>
            <a:r>
              <a:rPr lang="pt-BR" sz="2000" dirty="0" smtClean="0">
                <a:latin typeface="Myriad Pro SemiExt" panose="020B0505030403020204" charset="0"/>
              </a:rPr>
              <a:t> – ordena pelo horario de modificaçao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ls –la	( lista os arquivos invisiveis)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ls –lrth	( ordena mostrando os arquivos mais recentes por ultimo e forma humana))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$ ls –larth        ( alem do comando acima mostra os arquivos ocultos_</a:t>
            </a: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2.3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Utilizando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Diretórios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listando</a:t>
            </a:r>
            <a:r>
              <a:rPr lang="en-US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</a:t>
            </a:r>
            <a:r>
              <a:rPr lang="en-US" sz="2200" b="1" spc="-143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41748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2.4 Criando. Movendo e apagando arquivos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225689"/>
            <a:ext cx="1053771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latin typeface="Myriad Pro SemiExt" panose="020B0505030403020204" charset="0"/>
              </a:rPr>
              <a:t>MKDIR -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Cria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diretórios na arvore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p - </a:t>
            </a:r>
            <a:r>
              <a:rPr lang="pt-BR" sz="2000" dirty="0">
                <a:latin typeface="Myriad Pro SemiExt" panose="020B0505030403020204" charset="0"/>
              </a:rPr>
              <a:t>Para criar uma árvore de diretórios recursivamente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m - </a:t>
            </a:r>
            <a:r>
              <a:rPr lang="pt-BR" sz="2000" dirty="0">
                <a:latin typeface="Myriad Pro SemiExt" panose="020B0505030403020204" charset="0"/>
              </a:rPr>
              <a:t>Para alterar as permissões do diretório no ato da </a:t>
            </a:r>
            <a:r>
              <a:rPr lang="pt-BR" sz="2000" dirty="0" smtClean="0">
                <a:latin typeface="Myriad Pro SemiExt" panose="020B0505030403020204" charset="0"/>
              </a:rPr>
              <a:t>criação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mkdir dir1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mkdir dir3 dir4		(cria varios diretorios em um comando)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mkdir –p usuarios/documentos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b="1" dirty="0" smtClean="0">
                <a:latin typeface="Myriad Pro SemiExt" panose="020B0505030403020204" charset="0"/>
              </a:rPr>
              <a:t>RMDIR – </a:t>
            </a:r>
            <a:r>
              <a:rPr lang="pt-BR" sz="2000" dirty="0" smtClean="0">
                <a:latin typeface="Myriad Pro SemiExt" panose="020B0505030403020204" charset="0"/>
              </a:rPr>
              <a:t>Apaga apenas </a:t>
            </a:r>
            <a:r>
              <a:rPr lang="pt-BR" sz="2000" dirty="0">
                <a:latin typeface="Myriad Pro SemiExt" panose="020B0505030403020204" charset="0"/>
              </a:rPr>
              <a:t>diretórios </a:t>
            </a:r>
            <a:r>
              <a:rPr lang="pt-BR" sz="2000" dirty="0" smtClean="0">
                <a:latin typeface="Myriad Pro SemiExt" panose="020B0505030403020204" charset="0"/>
              </a:rPr>
              <a:t>vazios</a:t>
            </a:r>
          </a:p>
          <a:p>
            <a:pPr lvl="1"/>
            <a:r>
              <a:rPr lang="pt-BR" sz="2000" b="1" dirty="0" smtClean="0">
                <a:latin typeface="Myriad Pro SemiExt" panose="020B0505030403020204" charset="0"/>
              </a:rPr>
              <a:t>-p </a:t>
            </a:r>
            <a:r>
              <a:rPr lang="pt-BR" sz="2000" b="1" dirty="0">
                <a:latin typeface="Myriad Pro SemiExt" panose="020B0505030403020204" charset="0"/>
              </a:rPr>
              <a:t>- </a:t>
            </a:r>
            <a:r>
              <a:rPr lang="pt-BR" sz="2000" dirty="0">
                <a:latin typeface="Myriad Pro SemiExt" panose="020B0505030403020204" charset="0"/>
              </a:rPr>
              <a:t>Para apagar uma árvore de diretórios </a:t>
            </a:r>
            <a:r>
              <a:rPr lang="pt-BR" sz="2000" dirty="0" smtClean="0">
                <a:latin typeface="Myriad Pro SemiExt" panose="020B0505030403020204" charset="0"/>
              </a:rPr>
              <a:t>vazios</a:t>
            </a:r>
            <a:endParaRPr lang="pt-BR" sz="2000" dirty="0">
              <a:latin typeface="Myriad Pro SemiExt" panose="020B0505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b="1" dirty="0" smtClean="0">
                <a:latin typeface="Myriad Pro SemiExt" panose="020B0505030403020204" charset="0"/>
              </a:rPr>
              <a:t>RM - </a:t>
            </a:r>
            <a:r>
              <a:rPr lang="pt-BR" sz="2000" dirty="0" smtClean="0">
                <a:latin typeface="Myriad Pro SemiExt" panose="020B0505030403020204" charset="0"/>
              </a:rPr>
              <a:t>Apaga arquivos  e diretórios </a:t>
            </a:r>
            <a:r>
              <a:rPr lang="pt-BR" sz="2000" dirty="0">
                <a:latin typeface="Myriad Pro SemiExt" panose="020B0505030403020204" charset="0"/>
              </a:rPr>
              <a:t>com conteúdo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r ou </a:t>
            </a:r>
            <a:r>
              <a:rPr lang="pt-BR" sz="2000" b="1" dirty="0" smtClean="0">
                <a:latin typeface="Myriad Pro SemiExt" panose="020B0505030403020204" charset="0"/>
              </a:rPr>
              <a:t>-R </a:t>
            </a:r>
            <a:r>
              <a:rPr lang="pt-BR" sz="2000" b="1" dirty="0">
                <a:latin typeface="Myriad Pro SemiExt" panose="020B0505030403020204" charset="0"/>
              </a:rPr>
              <a:t>- </a:t>
            </a:r>
            <a:r>
              <a:rPr lang="pt-BR" sz="2000" dirty="0">
                <a:latin typeface="Myriad Pro SemiExt" panose="020B0505030403020204" charset="0"/>
              </a:rPr>
              <a:t>Apaga </a:t>
            </a:r>
            <a:r>
              <a:rPr lang="pt-BR" sz="2000" dirty="0" smtClean="0">
                <a:latin typeface="Myriad Pro SemiExt" panose="020B0505030403020204" charset="0"/>
              </a:rPr>
              <a:t>recursivamente  subdiretórios e arquivos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f - </a:t>
            </a:r>
            <a:r>
              <a:rPr lang="pt-BR" sz="2000" dirty="0">
                <a:latin typeface="Myriad Pro SemiExt" panose="020B0505030403020204" charset="0"/>
              </a:rPr>
              <a:t>Força a remoção 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i </a:t>
            </a:r>
            <a:r>
              <a:rPr lang="pt-BR" sz="2000" dirty="0">
                <a:latin typeface="Myriad Pro SemiExt" panose="020B0505030403020204" charset="0"/>
              </a:rPr>
              <a:t>– Modo </a:t>
            </a:r>
            <a:r>
              <a:rPr lang="pt-BR" sz="2000" dirty="0" smtClean="0">
                <a:latin typeface="Myriad Pro SemiExt" panose="020B0505030403020204" charset="0"/>
              </a:rPr>
              <a:t>interativo (solicita confirmacao) y ou n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rm –r dir4  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rm arquivo.txt</a:t>
            </a: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2.4 Criando. Movendo e apagando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6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25670" y="1170953"/>
            <a:ext cx="105377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sz="2400" b="1" dirty="0">
              <a:latin typeface="Myriad Pro SemiExt" panose="020B0505030403020204" charset="0"/>
            </a:endParaRPr>
          </a:p>
          <a:p>
            <a:r>
              <a:rPr lang="pt-BR" sz="2400" b="1" dirty="0">
                <a:latin typeface="Myriad Pro SemiExt" panose="020B0505030403020204" charset="0"/>
              </a:rPr>
              <a:t>CP -</a:t>
            </a:r>
            <a:r>
              <a:rPr lang="pt-BR" sz="2400" dirty="0">
                <a:latin typeface="Myriad Pro SemiExt" panose="020B0505030403020204" charset="0"/>
              </a:rPr>
              <a:t>É utilizado para copiar </a:t>
            </a:r>
            <a:r>
              <a:rPr lang="pt-BR" sz="2400" dirty="0" smtClean="0">
                <a:latin typeface="Myriad Pro SemiExt" panose="020B0505030403020204" charset="0"/>
              </a:rPr>
              <a:t>arquivos e diretório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  </a:t>
            </a:r>
            <a:r>
              <a:rPr lang="pt-BR" sz="2400" b="1" dirty="0">
                <a:latin typeface="Myriad Pro SemiExt" panose="020B0505030403020204" charset="0"/>
              </a:rPr>
              <a:t>-a </a:t>
            </a:r>
            <a:r>
              <a:rPr lang="pt-BR" sz="2400" dirty="0">
                <a:latin typeface="Myriad Pro SemiExt" panose="020B0505030403020204" charset="0"/>
              </a:rPr>
              <a:t>-Preserva todas as características do </a:t>
            </a:r>
            <a:r>
              <a:rPr lang="pt-BR" sz="2400" dirty="0" smtClean="0">
                <a:latin typeface="Myriad Pro SemiExt" panose="020B0505030403020204" charset="0"/>
              </a:rPr>
              <a:t>arquivo/diretório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  </a:t>
            </a:r>
            <a:r>
              <a:rPr lang="pt-BR" sz="2400" b="1" dirty="0">
                <a:latin typeface="Myriad Pro SemiExt" panose="020B0505030403020204" charset="0"/>
              </a:rPr>
              <a:t>-f </a:t>
            </a:r>
            <a:r>
              <a:rPr lang="pt-BR" sz="2400" dirty="0">
                <a:latin typeface="Myriad Pro SemiExt" panose="020B0505030403020204" charset="0"/>
              </a:rPr>
              <a:t>-força a gravação do arquivo</a:t>
            </a:r>
            <a:br>
              <a:rPr lang="pt-BR" sz="2400" dirty="0">
                <a:latin typeface="Myriad Pro SemiExt" panose="020B0505030403020204" charset="0"/>
              </a:rPr>
            </a:br>
            <a:r>
              <a:rPr lang="pt-BR" sz="2400" dirty="0" smtClean="0">
                <a:latin typeface="Myriad Pro SemiExt" panose="020B0505030403020204" charset="0"/>
              </a:rPr>
              <a:t> </a:t>
            </a:r>
            <a:r>
              <a:rPr lang="pt-BR" sz="2400" b="1" dirty="0">
                <a:latin typeface="Myriad Pro SemiExt" panose="020B0505030403020204" charset="0"/>
              </a:rPr>
              <a:t>-i </a:t>
            </a:r>
            <a:r>
              <a:rPr lang="pt-BR" sz="2400" dirty="0">
                <a:latin typeface="Myriad Pro SemiExt" panose="020B0505030403020204" charset="0"/>
              </a:rPr>
              <a:t>-Modo interativo. Pergunta antes de sobrescrever um arquivo.</a:t>
            </a:r>
            <a:br>
              <a:rPr lang="pt-BR" sz="2400" dirty="0">
                <a:latin typeface="Myriad Pro SemiExt" panose="020B0505030403020204" charset="0"/>
              </a:rPr>
            </a:br>
            <a:r>
              <a:rPr lang="pt-BR" sz="2400" dirty="0" smtClean="0">
                <a:latin typeface="Myriad Pro SemiExt" panose="020B0505030403020204" charset="0"/>
              </a:rPr>
              <a:t> </a:t>
            </a:r>
            <a:r>
              <a:rPr lang="pt-BR" sz="2400" b="1" dirty="0" smtClean="0">
                <a:latin typeface="Myriad Pro SemiExt" panose="020B0505030403020204" charset="0"/>
              </a:rPr>
              <a:t>-R ou -r </a:t>
            </a:r>
            <a:r>
              <a:rPr lang="pt-BR" sz="2400" dirty="0" smtClean="0">
                <a:latin typeface="Myriad Pro SemiExt" panose="020B0505030403020204" charset="0"/>
              </a:rPr>
              <a:t>-Copiar recursivamente o conteúdo do diretório de origem.</a:t>
            </a:r>
          </a:p>
          <a:p>
            <a:pPr lvl="1"/>
            <a:r>
              <a:rPr lang="pt-BR" sz="2400" dirty="0">
                <a:latin typeface="Myriad Pro SemiExt" panose="020B0505030403020204" charset="0"/>
              </a:rPr>
              <a:t>c</a:t>
            </a:r>
            <a:r>
              <a:rPr lang="pt-BR" sz="2400" dirty="0" smtClean="0">
                <a:latin typeface="Myriad Pro SemiExt" panose="020B0505030403020204" charset="0"/>
              </a:rPr>
              <a:t>p  * /tmp  ( copia todos os arquivos para a area /tmp)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cp –R /home/mint/Videos /tmp  (copia o diretorio inteiro) </a:t>
            </a:r>
          </a:p>
          <a:p>
            <a:pPr lvl="1"/>
            <a:endParaRPr lang="pt-BR" sz="2400" dirty="0">
              <a:latin typeface="Myriad Pro SemiExt" panose="020B0505030403020204" charset="0"/>
            </a:endParaRPr>
          </a:p>
          <a:p>
            <a:r>
              <a:rPr lang="pt-BR" sz="2400" b="1" dirty="0" smtClean="0">
                <a:latin typeface="Myriad Pro SemiExt" panose="020B0505030403020204" charset="0"/>
              </a:rPr>
              <a:t>MV- </a:t>
            </a:r>
            <a:r>
              <a:rPr lang="pt-BR" sz="2400" dirty="0">
                <a:latin typeface="Myriad Pro SemiExt" panose="020B0505030403020204" charset="0"/>
              </a:rPr>
              <a:t>Move e renomeia arquivos</a:t>
            </a:r>
            <a:r>
              <a:rPr lang="pt-BR" sz="2400" dirty="0" smtClean="0">
                <a:latin typeface="Myriad Pro SemiExt" panose="020B0505030403020204" charset="0"/>
              </a:rPr>
              <a:t>. Se o alvo existir, ele sobreescreve.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  </a:t>
            </a:r>
            <a:r>
              <a:rPr lang="pt-BR" sz="2400" b="1" dirty="0">
                <a:latin typeface="Myriad Pro SemiExt" panose="020B0505030403020204" charset="0"/>
              </a:rPr>
              <a:t>-f </a:t>
            </a:r>
            <a:r>
              <a:rPr lang="pt-BR" sz="2400" dirty="0">
                <a:latin typeface="Myriad Pro SemiExt" panose="020B0505030403020204" charset="0"/>
              </a:rPr>
              <a:t>-Força a gravação do destino</a:t>
            </a:r>
            <a:br>
              <a:rPr lang="pt-BR" sz="2400" dirty="0">
                <a:latin typeface="Myriad Pro SemiExt" panose="020B0505030403020204" charset="0"/>
              </a:rPr>
            </a:br>
            <a:r>
              <a:rPr lang="pt-BR" sz="2400" dirty="0">
                <a:latin typeface="Myriad Pro SemiExt" panose="020B0505030403020204" charset="0"/>
              </a:rPr>
              <a:t>  </a:t>
            </a:r>
            <a:r>
              <a:rPr lang="pt-BR" sz="2400" b="1" dirty="0">
                <a:latin typeface="Myriad Pro SemiExt" panose="020B0505030403020204" charset="0"/>
              </a:rPr>
              <a:t>-b </a:t>
            </a:r>
            <a:r>
              <a:rPr lang="pt-BR" sz="2400" dirty="0">
                <a:latin typeface="Myriad Pro SemiExt" panose="020B0505030403020204" charset="0"/>
              </a:rPr>
              <a:t>-Efetua o backup antes da gravação</a:t>
            </a:r>
            <a:br>
              <a:rPr lang="pt-BR" sz="2400" dirty="0">
                <a:latin typeface="Myriad Pro SemiExt" panose="020B0505030403020204" charset="0"/>
              </a:rPr>
            </a:br>
            <a:r>
              <a:rPr lang="pt-BR" sz="2400" dirty="0">
                <a:latin typeface="Myriad Pro SemiExt" panose="020B0505030403020204" charset="0"/>
              </a:rPr>
              <a:t>  </a:t>
            </a:r>
            <a:r>
              <a:rPr lang="pt-BR" sz="2400" b="1" dirty="0">
                <a:latin typeface="Myriad Pro SemiExt" panose="020B0505030403020204" charset="0"/>
              </a:rPr>
              <a:t>-v </a:t>
            </a:r>
            <a:r>
              <a:rPr lang="pt-BR" sz="2400" dirty="0">
                <a:latin typeface="Myriad Pro SemiExt" panose="020B0505030403020204" charset="0"/>
              </a:rPr>
              <a:t>-Verbose </a:t>
            </a:r>
            <a:r>
              <a:rPr lang="pt-BR" sz="2400" dirty="0" smtClean="0">
                <a:latin typeface="Myriad Pro SemiExt" panose="020B0505030403020204" charset="0"/>
              </a:rPr>
              <a:t>mode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mv dir1 dir3  (renomeou de dir1 para dir3)</a:t>
            </a:r>
          </a:p>
          <a:p>
            <a:pPr lvl="1"/>
            <a:r>
              <a:rPr lang="pt-BR" sz="2400" dirty="0" smtClean="0">
                <a:latin typeface="Myriad Pro SemiExt" panose="020B0505030403020204" charset="0"/>
              </a:rPr>
              <a:t>mv /apache/logs /tmp  (moveu o logs para o diretorio /tmp)</a:t>
            </a: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2.4 Criando. Movendo e apagando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887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495387" y="588843"/>
            <a:ext cx="321301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pt-BR" sz="2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pitchFamily="34" charset="0"/>
              </a:rPr>
              <a:t>Porque Linux?</a:t>
            </a:r>
            <a:endParaRPr lang="pt-BR" sz="2400" b="1" spc="-15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pitchFamily="34" charset="0"/>
            </a:endParaRPr>
          </a:p>
        </p:txBody>
      </p:sp>
      <p:sp>
        <p:nvSpPr>
          <p:cNvPr id="6" name="CaixaDeTexto 16"/>
          <p:cNvSpPr txBox="1"/>
          <p:nvPr/>
        </p:nvSpPr>
        <p:spPr>
          <a:xfrm>
            <a:off x="4818478" y="1309677"/>
            <a:ext cx="62559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pt-BR" sz="2000" dirty="0">
                <a:latin typeface="Myriad Pro SemiExt" panose="020B0505030403020204" charset="0"/>
              </a:rPr>
              <a:t>Forte crescimento de aquisição nos últimos </a:t>
            </a:r>
            <a:r>
              <a:rPr lang="pt-BR" sz="2000" dirty="0" smtClean="0">
                <a:latin typeface="Myriad Pro SemiExt" panose="020B0505030403020204" charset="0"/>
              </a:rPr>
              <a:t>anos</a:t>
            </a:r>
          </a:p>
          <a:p>
            <a:pPr>
              <a:lnSpc>
                <a:spcPts val="24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sz="2000" dirty="0">
                <a:latin typeface="Myriad Pro SemiExt" panose="020B0505030403020204" charset="0"/>
              </a:rPr>
              <a:t>Não precisa de licença para usar o </a:t>
            </a:r>
            <a:r>
              <a:rPr lang="pt-BR" sz="2000" dirty="0" smtClean="0">
                <a:latin typeface="Myriad Pro SemiExt" panose="020B0505030403020204" charset="0"/>
              </a:rPr>
              <a:t>SO</a:t>
            </a:r>
          </a:p>
          <a:p>
            <a:pPr>
              <a:lnSpc>
                <a:spcPts val="24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sz="2000" dirty="0">
                <a:latin typeface="Myriad Pro SemiExt" panose="020B0505030403020204" charset="0"/>
              </a:rPr>
              <a:t>Apoio da </a:t>
            </a:r>
            <a:r>
              <a:rPr lang="pt-BR" sz="2000" dirty="0" smtClean="0">
                <a:latin typeface="Myriad Pro SemiExt" panose="020B0505030403020204" charset="0"/>
              </a:rPr>
              <a:t>comunidade</a:t>
            </a:r>
          </a:p>
          <a:p>
            <a:pPr>
              <a:lnSpc>
                <a:spcPts val="24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sz="2000" dirty="0" smtClean="0">
                <a:latin typeface="Myriad Pro SemiExt" panose="020B0505030403020204" charset="0"/>
              </a:rPr>
              <a:t>Grandes/Médias </a:t>
            </a:r>
            <a:r>
              <a:rPr lang="pt-BR" sz="2000" dirty="0">
                <a:latin typeface="Myriad Pro SemiExt" panose="020B0505030403020204" charset="0"/>
              </a:rPr>
              <a:t>empresas </a:t>
            </a:r>
            <a:r>
              <a:rPr lang="pt-BR" sz="2000" dirty="0" smtClean="0">
                <a:latin typeface="Myriad Pro SemiExt" panose="020B0505030403020204" charset="0"/>
              </a:rPr>
              <a:t>usam</a:t>
            </a:r>
          </a:p>
          <a:p>
            <a:pPr>
              <a:lnSpc>
                <a:spcPts val="24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pt-BR" sz="2000" dirty="0" smtClean="0">
                <a:latin typeface="Myriad Pro SemiExt" panose="020B0505030403020204" charset="0"/>
              </a:rPr>
              <a:t>Poucos </a:t>
            </a:r>
            <a:r>
              <a:rPr lang="pt-BR" sz="2000" dirty="0">
                <a:latin typeface="Myriad Pro SemiExt" panose="020B0505030403020204" charset="0"/>
              </a:rPr>
              <a:t>recursos de hardware para </a:t>
            </a:r>
            <a:r>
              <a:rPr lang="pt-BR" sz="2000" dirty="0" smtClean="0">
                <a:latin typeface="Myriad Pro SemiExt" panose="020B0505030403020204" charset="0"/>
              </a:rPr>
              <a:t>funcionar bem</a:t>
            </a:r>
          </a:p>
          <a:p>
            <a:pPr>
              <a:lnSpc>
                <a:spcPts val="24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en-US" sz="2000" dirty="0">
                <a:latin typeface="Myriad Pro SemiExt" panose="020B0505030403020204" charset="0"/>
              </a:rPr>
              <a:t>85% </a:t>
            </a:r>
            <a:r>
              <a:rPr lang="en-US" sz="2000" dirty="0" err="1">
                <a:latin typeface="Myriad Pro SemiExt" panose="020B0505030403020204" charset="0"/>
              </a:rPr>
              <a:t>Infraestrutura</a:t>
            </a:r>
            <a:r>
              <a:rPr lang="en-US" sz="2000" dirty="0">
                <a:latin typeface="Myriad Pro SemiExt" panose="020B0505030403020204" charset="0"/>
              </a:rPr>
              <a:t> </a:t>
            </a:r>
            <a:r>
              <a:rPr lang="en-US" sz="2000" dirty="0" smtClean="0">
                <a:latin typeface="Myriad Pro SemiExt" panose="020B0505030403020204" charset="0"/>
              </a:rPr>
              <a:t>Linux/Unix</a:t>
            </a:r>
          </a:p>
          <a:p>
            <a:pPr>
              <a:lnSpc>
                <a:spcPts val="24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r>
              <a:rPr lang="en-US" sz="2000" dirty="0" err="1" smtClean="0">
                <a:latin typeface="Myriad Pro SemiExt" panose="020B0505030403020204" charset="0"/>
              </a:rPr>
              <a:t>Aumentar</a:t>
            </a:r>
            <a:r>
              <a:rPr lang="en-US" sz="2000" dirty="0" smtClean="0">
                <a:latin typeface="Myriad Pro SemiExt" panose="020B0505030403020204" charset="0"/>
              </a:rPr>
              <a:t> </a:t>
            </a:r>
            <a:r>
              <a:rPr lang="en-US" sz="2000" dirty="0">
                <a:latin typeface="Myriad Pro SemiExt" panose="020B0505030403020204" charset="0"/>
              </a:rPr>
              <a:t>a </a:t>
            </a:r>
            <a:r>
              <a:rPr lang="en-US" sz="2000" dirty="0" err="1" smtClean="0">
                <a:latin typeface="Myriad Pro SemiExt" panose="020B0505030403020204" charset="0"/>
              </a:rPr>
              <a:t>Empregabilidade</a:t>
            </a:r>
            <a:endParaRPr lang="en-US" sz="2000" dirty="0" smtClean="0"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17" y="1686560"/>
            <a:ext cx="1875542" cy="19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17" y="3267992"/>
            <a:ext cx="8290083" cy="3590008"/>
          </a:xfrm>
          <a:prstGeom prst="rect">
            <a:avLst/>
          </a:prstGeom>
        </p:spPr>
      </p:pic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2.4 Criando. Movendo e apagando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0912" y="1383760"/>
            <a:ext cx="1038744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Myriad Pro SemiExt" panose="020B0505030403020204" charset="0"/>
              </a:rPr>
              <a:t>TOUCH - </a:t>
            </a:r>
            <a:r>
              <a:rPr lang="pt-BR" sz="2000" dirty="0">
                <a:latin typeface="Myriad Pro SemiExt" panose="020B0505030403020204" charset="0"/>
              </a:rPr>
              <a:t>cria um arquivo vazio ou altera atributos do arquivo: 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a </a:t>
            </a:r>
            <a:r>
              <a:rPr lang="pt-BR" sz="2000" dirty="0">
                <a:latin typeface="Myriad Pro SemiExt" panose="020B0505030403020204" charset="0"/>
              </a:rPr>
              <a:t>- Altera a data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t </a:t>
            </a:r>
            <a:r>
              <a:rPr lang="pt-BR" sz="2000" dirty="0">
                <a:latin typeface="Myriad Pro SemiExt" panose="020B0505030403020204" charset="0"/>
              </a:rPr>
              <a:t>- Altera o valor de </a:t>
            </a:r>
            <a:r>
              <a:rPr lang="pt-BR" sz="2000" dirty="0" smtClean="0">
                <a:latin typeface="Myriad Pro SemiExt" panose="020B0505030403020204" charset="0"/>
              </a:rPr>
              <a:t>tempo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$touch gera.sh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</a:t>
            </a:r>
            <a:r>
              <a:rPr lang="pt-BR" sz="2000" dirty="0">
                <a:latin typeface="Myriad Pro SemiExt" panose="020B0505030403020204" charset="0"/>
              </a:rPr>
              <a:t>touch -t YYYYMMDDhhmm.ss  arquivo.txt   (altera a data do arquivo)</a:t>
            </a:r>
          </a:p>
          <a:p>
            <a:endParaRPr lang="pt-BR" dirty="0"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2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2 Exercícios, parte 2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14570" y="1323353"/>
            <a:ext cx="10537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Myriad Pro SemiExt" panose="020B0505030403020204" charset="0"/>
              </a:rPr>
              <a:t>Sera montada a seguinte estrutura de diretorios, embaixo do diretorio de trabalho: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/root/home/mint</a:t>
            </a: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  Exercicios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24" y="2630491"/>
            <a:ext cx="65246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38370" y="1031878"/>
            <a:ext cx="1053771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Logar no Linux</a:t>
            </a:r>
            <a:endParaRPr lang="pt-BR" sz="2000" dirty="0">
              <a:latin typeface="Myriad Pro SemiExt" panose="020B0505030403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Verificar o diretório de trabalho (/root/home/mint): $pwd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Criar 3 diretórios de uma vez só:  dir2, dir3 e dir4: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$mkdir -</a:t>
            </a:r>
            <a:r>
              <a:rPr lang="pt-BR" sz="2000" smtClean="0">
                <a:latin typeface="Myriad Pro SemiExt" panose="020B0505030403020204" charset="0"/>
              </a:rPr>
              <a:t>v dir2 dir3 dir4</a:t>
            </a:r>
            <a:endParaRPr lang="pt-BR" sz="2000" dirty="0" smtClean="0">
              <a:latin typeface="Myriad Pro SemiExt" panose="020B0505030403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Criar a estrutura de diretórios dir5/treino/log e dir5/treino/aud: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$mkdir –p dir5/treino/log </a:t>
            </a:r>
            <a:r>
              <a:rPr lang="pt-BR" sz="2000" dirty="0">
                <a:latin typeface="Myriad Pro SemiExt" panose="020B0505030403020204" charset="0"/>
              </a:rPr>
              <a:t>dir5/treino/aud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Agora vá ao diretorio dir5/treino : $ cd dir5/treino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Criar um arquivo invisivel chamado oculto.txt :  touch .oculto.txt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Criar  2 arquivos, teste1.txt e teste2.txt em ~/dir5/treino: </a:t>
            </a:r>
            <a:r>
              <a:rPr lang="pt-BR" sz="2000" dirty="0" smtClean="0">
                <a:latin typeface="Myriad Pro SemiExt" panose="020B0505030403020204" charset="0"/>
              </a:rPr>
              <a:t> $ cd </a:t>
            </a:r>
            <a:r>
              <a:rPr lang="pt-BR" sz="2000" dirty="0">
                <a:latin typeface="Myriad Pro SemiExt" panose="020B0505030403020204" charset="0"/>
              </a:rPr>
              <a:t>~/dir5/treino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touch teste1.txt teste2.txt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Copiar arquivos conforme comandos abaixo: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cp teste1.txt teste3.txt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cp teste1.txt teste4.txr  (PS: .txr mesmo)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Agora liste os diretórios e perceba a diferença entre os comandos: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$ ls –lart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$ ls *.txt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$ ls teste[1,2]*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Remover o arquivo teste4.txr: $ rm teste4.txr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Verificar se </a:t>
            </a:r>
            <a:r>
              <a:rPr lang="pt-BR" sz="2000" dirty="0" smtClean="0">
                <a:latin typeface="Myriad Pro SemiExt" panose="020B0505030403020204" charset="0"/>
              </a:rPr>
              <a:t>removeu</a:t>
            </a:r>
            <a:endParaRPr lang="pt-BR" sz="2000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  Exercicios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196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79670" y="1156715"/>
            <a:ext cx="10537715" cy="622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>
                <a:latin typeface="Myriad Pro SemiExt" panose="020B0505030403020204" charset="0"/>
              </a:rPr>
              <a:t>Mover o arquivo teste1.txt para o diretorio </a:t>
            </a:r>
            <a:r>
              <a:rPr lang="pt-BR" sz="2000" dirty="0" smtClean="0">
                <a:latin typeface="Myriad Pro SemiExt" panose="020B0505030403020204" charset="0"/>
              </a:rPr>
              <a:t>~/dir5/treino/log</a:t>
            </a:r>
            <a:r>
              <a:rPr lang="pt-BR" sz="2000" dirty="0">
                <a:latin typeface="Myriad Pro SemiExt" panose="020B0505030403020204" charset="0"/>
              </a:rPr>
              <a:t>: mv teste1.txt log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>
                <a:latin typeface="Myriad Pro SemiExt" panose="020B0505030403020204" charset="0"/>
              </a:rPr>
              <a:t>V</a:t>
            </a:r>
            <a:r>
              <a:rPr lang="pt-BR" sz="2000" dirty="0" smtClean="0">
                <a:latin typeface="Myriad Pro SemiExt" panose="020B0505030403020204" charset="0"/>
              </a:rPr>
              <a:t>erificar se o arquivo foi movido: $ ls log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 smtClean="0">
                <a:latin typeface="Myriad Pro SemiExt" panose="020B0505030403020204" charset="0"/>
              </a:rPr>
              <a:t>Voltar </a:t>
            </a:r>
            <a:r>
              <a:rPr lang="pt-BR" sz="2000" dirty="0">
                <a:latin typeface="Myriad Pro SemiExt" panose="020B0505030403020204" charset="0"/>
              </a:rPr>
              <a:t>ao diretorio HOME: </a:t>
            </a:r>
            <a:r>
              <a:rPr lang="pt-BR" sz="2000" dirty="0" smtClean="0">
                <a:latin typeface="Myriad Pro SemiExt" panose="020B0505030403020204" charset="0"/>
              </a:rPr>
              <a:t>$cd ~ 	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 smtClean="0">
                <a:latin typeface="Myriad Pro SemiExt" panose="020B0505030403020204" charset="0"/>
              </a:rPr>
              <a:t>Verificar o diretório em que se encontra:  $pwd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 smtClean="0">
                <a:latin typeface="Myriad Pro SemiExt" panose="020B0505030403020204" charset="0"/>
              </a:rPr>
              <a:t>Copiar o diretorio ~/dir5 como ~/dir1: $ cp –r dir5 dir1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 smtClean="0">
                <a:latin typeface="Myriad Pro SemiExt" panose="020B0505030403020204" charset="0"/>
              </a:rPr>
              <a:t>Verificar se copiou</a:t>
            </a:r>
            <a:endParaRPr lang="pt-BR" sz="2000" dirty="0">
              <a:latin typeface="Myriad Pro SemiExt" panose="020B0505030403020204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>
                <a:latin typeface="Myriad Pro SemiExt" panose="020B0505030403020204" charset="0"/>
              </a:rPr>
              <a:t>Remover o diretorio </a:t>
            </a:r>
            <a:r>
              <a:rPr lang="pt-BR" sz="2000" dirty="0" smtClean="0">
                <a:latin typeface="Myriad Pro SemiExt" panose="020B0505030403020204" charset="0"/>
              </a:rPr>
              <a:t>dir1: $ rmdir dir1</a:t>
            </a:r>
            <a:endParaRPr lang="pt-BR" sz="2000" dirty="0">
              <a:latin typeface="Myriad Pro SemiExt" panose="020B0505030403020204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>
                <a:latin typeface="Myriad Pro SemiExt" panose="020B0505030403020204" charset="0"/>
              </a:rPr>
              <a:t>Executar e ver o que </a:t>
            </a:r>
            <a:r>
              <a:rPr lang="pt-BR" sz="2000" dirty="0" smtClean="0">
                <a:latin typeface="Myriad Pro SemiExt" panose="020B0505030403020204" charset="0"/>
              </a:rPr>
              <a:t>acontece  ( funcionou ou deu erro?)</a:t>
            </a:r>
            <a:endParaRPr lang="pt-BR" sz="2000" dirty="0">
              <a:latin typeface="Myriad Pro SemiExt" panose="020B0505030403020204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>
                <a:latin typeface="Myriad Pro SemiExt" panose="020B0505030403020204" charset="0"/>
              </a:rPr>
              <a:t>Tentar </a:t>
            </a:r>
            <a:r>
              <a:rPr lang="pt-BR" sz="2000" dirty="0" smtClean="0">
                <a:latin typeface="Myriad Pro SemiExt" panose="020B0505030403020204" charset="0"/>
              </a:rPr>
              <a:t>novamente com o comando:</a:t>
            </a:r>
            <a:endParaRPr lang="pt-BR" sz="2000" dirty="0">
              <a:latin typeface="Myriad Pro SemiExt" panose="020B0505030403020204" charset="0"/>
            </a:endParaRP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>
                <a:latin typeface="Myriad Pro SemiExt" panose="020B0505030403020204" charset="0"/>
              </a:rPr>
              <a:t>rm –</a:t>
            </a:r>
            <a:r>
              <a:rPr lang="pt-BR" sz="2000" dirty="0" smtClean="0">
                <a:latin typeface="Myriad Pro SemiExt" panose="020B0505030403020204" charset="0"/>
              </a:rPr>
              <a:t>r dir1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 smtClean="0">
                <a:latin typeface="Myriad Pro SemiExt" panose="020B0505030403020204" charset="0"/>
              </a:rPr>
              <a:t>Agora ir ao diretõrio /etc e dar um pwd:  $ cd /etc    e   $ pwd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 smtClean="0">
                <a:latin typeface="Myriad Pro SemiExt" panose="020B0505030403020204" charset="0"/>
              </a:rPr>
              <a:t>Agora ir ao diretorio HOME e dar um pwd: $ cd ~   e  $ pwd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pt-BR" sz="2000" dirty="0">
                <a:latin typeface="Myriad Pro SemiExt" panose="020B0505030403020204" charset="0"/>
              </a:rPr>
              <a:t>Agora </a:t>
            </a:r>
            <a:r>
              <a:rPr lang="pt-BR" sz="2000" dirty="0" smtClean="0">
                <a:latin typeface="Myriad Pro SemiExt" panose="020B0505030403020204" charset="0"/>
              </a:rPr>
              <a:t>voltar ao ultimo diretorio </a:t>
            </a:r>
            <a:r>
              <a:rPr lang="pt-BR" sz="2000" dirty="0">
                <a:latin typeface="Myriad Pro SemiExt" panose="020B0505030403020204" charset="0"/>
              </a:rPr>
              <a:t>e dar um pwd: $ cd </a:t>
            </a:r>
            <a:r>
              <a:rPr lang="pt-BR" sz="2000" dirty="0" smtClean="0">
                <a:latin typeface="Myriad Pro SemiExt" panose="020B0505030403020204" charset="0"/>
              </a:rPr>
              <a:t>-   </a:t>
            </a:r>
            <a:r>
              <a:rPr lang="pt-BR" sz="2000" dirty="0">
                <a:latin typeface="Myriad Pro SemiExt" panose="020B0505030403020204" charset="0"/>
              </a:rPr>
              <a:t>e  $ pwd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2  Exercicios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3706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469900"/>
            <a:ext cx="112649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Tópico 3</a:t>
            </a:r>
            <a:endParaRPr lang="pt-BR" sz="66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3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O Poder da Linha de Comando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3.1Arquivando comandos pela linha de comando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349107"/>
            <a:ext cx="11409223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dirty="0" smtClean="0">
                <a:latin typeface="Myriad Pro SemiExt" panose="020B0505030403020204" charset="0"/>
              </a:rPr>
              <a:t>Para efeitos de backup, organizaçao, poupar espaço, manter históricos, utilizam-se os comandos de compactaçao GZIP e arquivamento TAR  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Extensão .tar : Apenas aglutinamento dos arquivos em um só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Extensão .gz: Arquivos compactados, zipados. GZIP ou BZIP2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b="1" dirty="0">
                <a:latin typeface="Myriad Pro SemiExt" panose="020B0505030403020204" charset="0"/>
              </a:rPr>
              <a:t>GZIP - </a:t>
            </a:r>
            <a:r>
              <a:rPr lang="pt-BR" sz="2000" dirty="0">
                <a:latin typeface="Myriad Pro SemiExt" panose="020B0505030403020204" charset="0"/>
              </a:rPr>
              <a:t>Compactação de </a:t>
            </a:r>
            <a:r>
              <a:rPr lang="pt-BR" sz="2000" dirty="0" smtClean="0">
                <a:latin typeface="Myriad Pro SemiExt" panose="020B0505030403020204" charset="0"/>
              </a:rPr>
              <a:t>Arquivo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Gzip opcoes &lt;nomedoarquivo&gt;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l </a:t>
            </a:r>
            <a:r>
              <a:rPr lang="pt-BR" sz="2000" dirty="0">
                <a:latin typeface="Myriad Pro SemiExt" panose="020B0505030403020204" charset="0"/>
              </a:rPr>
              <a:t>- lista o conteúdo de um arquivo compactado;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t </a:t>
            </a:r>
            <a:r>
              <a:rPr lang="pt-BR" sz="2000" dirty="0">
                <a:latin typeface="Myriad Pro SemiExt" panose="020B0505030403020204" charset="0"/>
              </a:rPr>
              <a:t>testa a integridade de um arquivo </a:t>
            </a:r>
            <a:r>
              <a:rPr lang="pt-BR" sz="2000" dirty="0" smtClean="0">
                <a:latin typeface="Myriad Pro SemiExt" panose="020B0505030403020204" charset="0"/>
              </a:rPr>
              <a:t>compactado (usar com </a:t>
            </a:r>
            <a:r>
              <a:rPr lang="pt-BR" sz="2000" b="1" dirty="0" smtClean="0">
                <a:latin typeface="Myriad Pro SemiExt" panose="020B0505030403020204" charset="0"/>
              </a:rPr>
              <a:t>v</a:t>
            </a:r>
            <a:r>
              <a:rPr lang="pt-BR" sz="2000" dirty="0" smtClean="0">
                <a:latin typeface="Myriad Pro SemiExt" panose="020B0505030403020204" charset="0"/>
              </a:rPr>
              <a:t>)</a:t>
            </a:r>
          </a:p>
          <a:p>
            <a:pPr lvl="1"/>
            <a:r>
              <a:rPr lang="pt-BR" sz="2000" b="1" dirty="0" smtClean="0">
                <a:latin typeface="Myriad Pro SemiExt" panose="020B0505030403020204" charset="0"/>
              </a:rPr>
              <a:t>-r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dirty="0">
                <a:latin typeface="Myriad Pro SemiExt" panose="020B0505030403020204" charset="0"/>
              </a:rPr>
              <a:t>compacta arquivos dentro dos diretórios e </a:t>
            </a:r>
            <a:r>
              <a:rPr lang="pt-BR" sz="2000" dirty="0" smtClean="0">
                <a:latin typeface="Myriad Pro SemiExt" panose="020B0505030403020204" charset="0"/>
              </a:rPr>
              <a:t>sub-diretórios</a:t>
            </a:r>
          </a:p>
          <a:p>
            <a:pPr lvl="1"/>
            <a:r>
              <a:rPr lang="pt-BR" sz="2000" b="1" dirty="0" smtClean="0">
                <a:latin typeface="Myriad Pro SemiExt" panose="020B0505030403020204" charset="0"/>
              </a:rPr>
              <a:t>-d</a:t>
            </a:r>
            <a:r>
              <a:rPr lang="pt-BR" sz="2000" dirty="0" smtClean="0">
                <a:latin typeface="Myriad Pro SemiExt" panose="020B0505030403020204" charset="0"/>
              </a:rPr>
              <a:t> descompacta o documento</a:t>
            </a:r>
          </a:p>
          <a:p>
            <a:pPr lvl="1"/>
            <a:r>
              <a:rPr lang="pt-BR" sz="2000" b="1" dirty="0" smtClean="0">
                <a:latin typeface="Myriad Pro SemiExt" panose="020B0505030403020204" charset="0"/>
              </a:rPr>
              <a:t>-v</a:t>
            </a:r>
            <a:r>
              <a:rPr lang="pt-BR" sz="2000" dirty="0" smtClean="0">
                <a:latin typeface="Myriad Pro SemiExt" panose="020B0505030403020204" charset="0"/>
              </a:rPr>
              <a:t> verbose</a:t>
            </a:r>
          </a:p>
          <a:p>
            <a:pPr lvl="1"/>
            <a:r>
              <a:rPr lang="pt-BR" sz="2000" b="1" dirty="0">
                <a:latin typeface="Myriad Pro SemiExt" panose="020B0505030403020204" charset="0"/>
              </a:rPr>
              <a:t>-[</a:t>
            </a:r>
            <a:r>
              <a:rPr lang="pt-BR" sz="2000" b="1" dirty="0" smtClean="0">
                <a:latin typeface="Myriad Pro SemiExt" panose="020B0505030403020204" charset="0"/>
              </a:rPr>
              <a:t>num 1 a 9], </a:t>
            </a:r>
            <a:r>
              <a:rPr lang="pt-BR" sz="2000" b="1" dirty="0">
                <a:latin typeface="Myriad Pro SemiExt" panose="020B0505030403020204" charset="0"/>
              </a:rPr>
              <a:t>--fast, --best</a:t>
            </a:r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dirty="0" smtClean="0">
                <a:latin typeface="Myriad Pro SemiExt" panose="020B0505030403020204" charset="0"/>
              </a:rPr>
              <a:t>: gzip -9 &lt;filename&gt;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onde 1 é a  minima compressão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$gzip &lt;opcoes&gt; &lt;nome do arquivo&gt;  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8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3.1Arquivando comandos pela linha de comando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9861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20023" y="1350514"/>
            <a:ext cx="11409223" cy="222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000" dirty="0" smtClean="0">
                <a:latin typeface="Myriad Pro SemiExt" panose="020B0505030403020204" charset="0"/>
              </a:rPr>
              <a:t>Exemplos: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gzip –v -5 file1.txt  (compacta o arquivo)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gzip –r diretorio1 (compacta todos arquivos dentro do diretorio)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gzip *  ( compacta todos os arquivos do diretório corrente)</a:t>
            </a:r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8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3.1Arquivando comandos pela linha de comando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11" y="3379078"/>
            <a:ext cx="5153435" cy="1233921"/>
          </a:xfrm>
          <a:prstGeom prst="rect">
            <a:avLst/>
          </a:prstGeom>
        </p:spPr>
      </p:pic>
      <p:sp>
        <p:nvSpPr>
          <p:cNvPr id="5" name="CaixaDeTexto 5"/>
          <p:cNvSpPr txBox="1"/>
          <p:nvPr/>
        </p:nvSpPr>
        <p:spPr>
          <a:xfrm>
            <a:off x="643076" y="4772511"/>
            <a:ext cx="11409223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sz="2000" b="1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BZIP2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 – Compacta arquivos no formato BZ2</a:t>
            </a:r>
          </a:p>
          <a:p>
            <a:pPr lvl="1"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$ bzip2 arquivo1.txt</a:t>
            </a:r>
          </a:p>
          <a:p>
            <a:pPr lvl="1"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r>
              <a:rPr lang="pt-BR" sz="2000" b="1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BUNZIP2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 </a:t>
            </a: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– 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Descompacta </a:t>
            </a: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arquivos no formato BZ2</a:t>
            </a:r>
          </a:p>
          <a:p>
            <a:pPr lvl="1">
              <a:lnSpc>
                <a:spcPts val="2200"/>
              </a:lnSpc>
            </a:pPr>
            <a:r>
              <a:rPr lang="pt-BR" sz="2000" kern="10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$ </a:t>
            </a: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bunzip2 arquivo1.txt.bz2</a:t>
            </a: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6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39970" y="967753"/>
            <a:ext cx="10537715" cy="6191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dirty="0">
              <a:latin typeface="Myriad Pro SemiExt" panose="020B0505030403020204" charset="0"/>
            </a:endParaRPr>
          </a:p>
          <a:p>
            <a:r>
              <a:rPr lang="pt-BR" b="1" dirty="0" smtClean="0">
                <a:latin typeface="Myriad Pro SemiExt" panose="020B0505030403020204" charset="0"/>
              </a:rPr>
              <a:t>GUNZIP – </a:t>
            </a:r>
            <a:r>
              <a:rPr lang="pt-BR" dirty="0" smtClean="0">
                <a:latin typeface="Myriad Pro SemiExt" panose="020B0505030403020204" charset="0"/>
              </a:rPr>
              <a:t>Descompacta arquivos compactados</a:t>
            </a:r>
          </a:p>
          <a:p>
            <a:pPr lvl="1"/>
            <a:r>
              <a:rPr lang="pt-BR" b="1" dirty="0">
                <a:latin typeface="Myriad Pro SemiExt" panose="020B0505030403020204" charset="0"/>
              </a:rPr>
              <a:t>-l [arquivo] - </a:t>
            </a:r>
            <a:r>
              <a:rPr lang="pt-BR" dirty="0">
                <a:latin typeface="Myriad Pro SemiExt" panose="020B0505030403020204" charset="0"/>
              </a:rPr>
              <a:t>Lista o conteúdo de um arquivo </a:t>
            </a:r>
            <a:r>
              <a:rPr lang="pt-BR" dirty="0" smtClean="0">
                <a:latin typeface="Myriad Pro SemiExt" panose="020B0505030403020204" charset="0"/>
              </a:rPr>
              <a:t>compactado</a:t>
            </a:r>
          </a:p>
          <a:p>
            <a:pPr lvl="1"/>
            <a:r>
              <a:rPr lang="pt-BR" b="1" dirty="0" smtClean="0">
                <a:latin typeface="Myriad Pro SemiExt" panose="020B0505030403020204" charset="0"/>
              </a:rPr>
              <a:t>-</a:t>
            </a:r>
            <a:r>
              <a:rPr lang="pt-BR" b="1" dirty="0">
                <a:latin typeface="Myriad Pro SemiExt" panose="020B0505030403020204" charset="0"/>
              </a:rPr>
              <a:t>r - </a:t>
            </a:r>
            <a:r>
              <a:rPr lang="pt-BR" dirty="0">
                <a:latin typeface="Myriad Pro SemiExt" panose="020B0505030403020204" charset="0"/>
              </a:rPr>
              <a:t>Descompacta arquivos dentro dos diretórios e </a:t>
            </a:r>
            <a:r>
              <a:rPr lang="pt-BR" dirty="0" smtClean="0">
                <a:latin typeface="Myriad Pro SemiExt" panose="020B0505030403020204" charset="0"/>
              </a:rPr>
              <a:t>sub-diretórios</a:t>
            </a:r>
          </a:p>
          <a:p>
            <a:pPr lvl="1"/>
            <a:r>
              <a:rPr lang="pt-BR" b="1" dirty="0" smtClean="0">
                <a:latin typeface="Myriad Pro SemiExt" panose="020B0505030403020204" charset="0"/>
              </a:rPr>
              <a:t>-v</a:t>
            </a:r>
            <a:r>
              <a:rPr lang="pt-BR" dirty="0" smtClean="0">
                <a:latin typeface="Myriad Pro SemiExt" panose="020B0505030403020204" charset="0"/>
              </a:rPr>
              <a:t> - verbose</a:t>
            </a:r>
          </a:p>
          <a:p>
            <a:pPr lvl="2"/>
            <a:r>
              <a:rPr lang="pt-BR" dirty="0" smtClean="0">
                <a:latin typeface="Myriad Pro SemiExt" panose="020B0505030403020204" charset="0"/>
              </a:rPr>
              <a:t>$gunzip –v file1.txt.gz</a:t>
            </a:r>
            <a:endParaRPr lang="pt-BR" dirty="0">
              <a:latin typeface="Myriad Pro SemiExt" panose="020B0505030403020204" charset="0"/>
            </a:endParaRPr>
          </a:p>
          <a:p>
            <a:pPr lvl="1"/>
            <a:endParaRPr lang="pt-BR" b="1" dirty="0">
              <a:latin typeface="Myriad Pro SemiExt" panose="020B0505030403020204" charset="0"/>
            </a:endParaRPr>
          </a:p>
          <a:p>
            <a:r>
              <a:rPr lang="pt-BR" b="1" dirty="0">
                <a:latin typeface="Myriad Pro SemiExt" panose="020B0505030403020204" charset="0"/>
              </a:rPr>
              <a:t>TAR – </a:t>
            </a:r>
            <a:r>
              <a:rPr lang="pt-BR" b="1" dirty="0" smtClean="0">
                <a:latin typeface="Myriad Pro SemiExt" panose="020B0505030403020204" charset="0"/>
              </a:rPr>
              <a:t> </a:t>
            </a:r>
            <a:r>
              <a:rPr lang="pt-BR" dirty="0" smtClean="0">
                <a:latin typeface="Myriad Pro SemiExt" panose="020B0505030403020204" charset="0"/>
              </a:rPr>
              <a:t>Aglutina e/ou Compacta </a:t>
            </a:r>
            <a:r>
              <a:rPr lang="pt-BR" dirty="0">
                <a:latin typeface="Myriad Pro SemiExt" panose="020B0505030403020204" charset="0"/>
              </a:rPr>
              <a:t>de </a:t>
            </a:r>
            <a:r>
              <a:rPr lang="pt-BR" dirty="0" smtClean="0">
                <a:latin typeface="Myriad Pro SemiExt" panose="020B0505030403020204" charset="0"/>
              </a:rPr>
              <a:t>Arquivos (e descompactação)</a:t>
            </a:r>
          </a:p>
          <a:p>
            <a:pPr lvl="1"/>
            <a:r>
              <a:rPr lang="pt-BR" dirty="0">
                <a:latin typeface="Myriad Pro SemiExt" panose="020B0505030403020204" charset="0"/>
              </a:rPr>
              <a:t> </a:t>
            </a:r>
            <a:r>
              <a:rPr lang="pt-BR" dirty="0" smtClean="0">
                <a:latin typeface="Myriad Pro SemiExt" panose="020B0505030403020204" charset="0"/>
              </a:rPr>
              <a:t>   Pode ser uzado em conjunto com a compactação (opcao z)</a:t>
            </a:r>
          </a:p>
          <a:p>
            <a:pPr lvl="1"/>
            <a:r>
              <a:rPr lang="pt-BR" b="1" dirty="0" smtClean="0">
                <a:latin typeface="Myriad Pro SemiExt" panose="020B0505030403020204" charset="0"/>
              </a:rPr>
              <a:t>-</a:t>
            </a:r>
            <a:r>
              <a:rPr lang="pt-BR" b="1" dirty="0">
                <a:latin typeface="Myriad Pro SemiExt" panose="020B0505030403020204" charset="0"/>
              </a:rPr>
              <a:t>c </a:t>
            </a:r>
            <a:r>
              <a:rPr lang="pt-BR" dirty="0">
                <a:latin typeface="Myriad Pro SemiExt" panose="020B0505030403020204" charset="0"/>
              </a:rPr>
              <a:t>- cria um novo arquivo tar;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-t </a:t>
            </a:r>
            <a:r>
              <a:rPr lang="pt-BR" dirty="0">
                <a:latin typeface="Myriad Pro SemiExt" panose="020B0505030403020204" charset="0"/>
              </a:rPr>
              <a:t>- exibe o conteúdo de um arquivo tar;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-p </a:t>
            </a:r>
            <a:r>
              <a:rPr lang="pt-BR" dirty="0">
                <a:latin typeface="Myriad Pro SemiExt" panose="020B0505030403020204" charset="0"/>
              </a:rPr>
              <a:t>- mantém as permissões originais do(s) arquivo(s);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-r </a:t>
            </a:r>
            <a:r>
              <a:rPr lang="pt-BR" dirty="0">
                <a:latin typeface="Myriad Pro SemiExt" panose="020B0505030403020204" charset="0"/>
              </a:rPr>
              <a:t>- adiciona arquivos a um arquivo tar existente;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-f </a:t>
            </a:r>
            <a:r>
              <a:rPr lang="pt-BR" dirty="0">
                <a:latin typeface="Myriad Pro SemiExt" panose="020B0505030403020204" charset="0"/>
              </a:rPr>
              <a:t>- permite especificar o arquivo tar a ser utilizado</a:t>
            </a:r>
            <a:r>
              <a:rPr lang="pt-BR" dirty="0" smtClean="0">
                <a:latin typeface="Myriad Pro SemiExt" panose="020B0505030403020204" charset="0"/>
              </a:rPr>
              <a:t>; (sempre usar)</a:t>
            </a:r>
            <a:r>
              <a:rPr lang="pt-BR" dirty="0">
                <a:latin typeface="Myriad Pro SemiExt" panose="020B0505030403020204" charset="0"/>
              </a:rPr>
              <a:t/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-v </a:t>
            </a:r>
            <a:r>
              <a:rPr lang="pt-BR" dirty="0">
                <a:latin typeface="Myriad Pro SemiExt" panose="020B0505030403020204" charset="0"/>
              </a:rPr>
              <a:t>- exibe detalhes da operação;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-w </a:t>
            </a:r>
            <a:r>
              <a:rPr lang="pt-BR" dirty="0">
                <a:latin typeface="Myriad Pro SemiExt" panose="020B0505030403020204" charset="0"/>
              </a:rPr>
              <a:t>- pede confirmação antes de cada ação no comando;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-x </a:t>
            </a:r>
            <a:r>
              <a:rPr lang="pt-BR" dirty="0">
                <a:latin typeface="Myriad Pro SemiExt" panose="020B0505030403020204" charset="0"/>
              </a:rPr>
              <a:t>- extrai arquivos de um arquivo tar existente;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-z </a:t>
            </a:r>
            <a:r>
              <a:rPr lang="pt-BR" dirty="0">
                <a:latin typeface="Myriad Pro SemiExt" panose="020B0505030403020204" charset="0"/>
              </a:rPr>
              <a:t>- comprime o arquivo tar resultante com o TAR.GZ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-C </a:t>
            </a:r>
            <a:r>
              <a:rPr lang="pt-BR" dirty="0">
                <a:latin typeface="Myriad Pro SemiExt" panose="020B0505030403020204" charset="0"/>
              </a:rPr>
              <a:t>- especifica o diretório dos arquivos a serem armazenados</a:t>
            </a:r>
            <a:br>
              <a:rPr lang="pt-BR" dirty="0">
                <a:latin typeface="Myriad Pro SemiExt" panose="020B0505030403020204" charset="0"/>
              </a:rPr>
            </a:br>
            <a:r>
              <a:rPr lang="pt-BR" b="1" dirty="0">
                <a:latin typeface="Myriad Pro SemiExt" panose="020B0505030403020204" charset="0"/>
              </a:rPr>
              <a:t>-j </a:t>
            </a:r>
            <a:r>
              <a:rPr lang="pt-BR" dirty="0">
                <a:latin typeface="Myriad Pro SemiExt" panose="020B0505030403020204" charset="0"/>
              </a:rPr>
              <a:t>– Comprime o arquivo resultando em BZIP2</a:t>
            </a:r>
            <a:br>
              <a:rPr lang="pt-BR" dirty="0">
                <a:latin typeface="Myriad Pro SemiExt" panose="020B0505030403020204" charset="0"/>
              </a:rPr>
            </a:br>
            <a:endParaRPr lang="pt-BR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3.1Arquivando comandos pela linha de comando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7291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266700" y="532211"/>
            <a:ext cx="3721099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sz="2400" b="1" dirty="0" err="1">
                <a:latin typeface="Myriad Pro SemiExt" panose="020B0505030403020204" charset="0"/>
              </a:rPr>
              <a:t>Certificações</a:t>
            </a:r>
            <a:r>
              <a:rPr lang="en-US" sz="2400" b="1" dirty="0">
                <a:latin typeface="Myriad Pro SemiExt" panose="020B0505030403020204" charset="0"/>
              </a:rPr>
              <a:t> </a:t>
            </a:r>
            <a:r>
              <a:rPr lang="en-US" sz="2400" b="1" dirty="0" smtClean="0">
                <a:latin typeface="Myriad Pro SemiExt" panose="020B0505030403020204" charset="0"/>
              </a:rPr>
              <a:t>Linux</a:t>
            </a:r>
            <a:endParaRPr lang="en-US" sz="2400" b="1" dirty="0">
              <a:latin typeface="Myriad Pro SemiExt" panose="020B0505030403020204" charset="0"/>
            </a:endParaRPr>
          </a:p>
        </p:txBody>
      </p:sp>
      <p:sp>
        <p:nvSpPr>
          <p:cNvPr id="6" name="CaixaDeTexto 16"/>
          <p:cNvSpPr txBox="1"/>
          <p:nvPr/>
        </p:nvSpPr>
        <p:spPr>
          <a:xfrm>
            <a:off x="4818478" y="1309677"/>
            <a:ext cx="6255922" cy="5092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Myriad Pro SemiExt" panose="020B0505030403020204" charset="0"/>
              </a:rPr>
              <a:t>LPI – Linux Professional Institute</a:t>
            </a:r>
          </a:p>
          <a:p>
            <a:pPr lvl="0"/>
            <a:endParaRPr lang="en-US" dirty="0">
              <a:latin typeface="Myriad Pro SemiExt" panose="020B0505030403020204" charset="0"/>
            </a:endParaRPr>
          </a:p>
          <a:p>
            <a:pPr lvl="0"/>
            <a:r>
              <a:rPr lang="en-US" dirty="0">
                <a:latin typeface="Myriad Pro SemiExt" panose="020B0505030403020204" charset="0"/>
              </a:rPr>
              <a:t>LPI Linux Essentials </a:t>
            </a:r>
            <a:endParaRPr lang="pt-BR" dirty="0">
              <a:latin typeface="Myriad Pro SemiExt" panose="020B0505030403020204" charset="0"/>
            </a:endParaRP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Myriad Pro SemiExt" panose="020B0505030403020204" charset="0"/>
              </a:rPr>
              <a:t>Exam Code: 	010-150</a:t>
            </a:r>
          </a:p>
          <a:p>
            <a:pPr lvl="1"/>
            <a:endParaRPr lang="pt-BR" dirty="0">
              <a:latin typeface="Myriad Pro SemiExt" panose="020B0505030403020204" charset="0"/>
            </a:endParaRPr>
          </a:p>
          <a:p>
            <a:pPr lvl="0"/>
            <a:r>
              <a:rPr lang="en-US" dirty="0">
                <a:latin typeface="Myriad Pro SemiExt" panose="020B0505030403020204" charset="0"/>
              </a:rPr>
              <a:t>LPIC-1 Linux Administrator </a:t>
            </a:r>
            <a:endParaRPr lang="pt-BR" dirty="0">
              <a:latin typeface="Myriad Pro SemiExt" panose="020B0505030403020204" charset="0"/>
            </a:endParaRPr>
          </a:p>
          <a:p>
            <a:pPr lvl="1"/>
            <a:r>
              <a:rPr lang="en-US" dirty="0">
                <a:latin typeface="Myriad Pro SemiExt" panose="020B0505030403020204" charset="0"/>
              </a:rPr>
              <a:t>Exam Codes:	101-400</a:t>
            </a:r>
          </a:p>
          <a:p>
            <a:pPr lvl="1"/>
            <a:r>
              <a:rPr lang="en-US" dirty="0">
                <a:latin typeface="Myriad Pro SemiExt" panose="020B0505030403020204" charset="0"/>
              </a:rPr>
              <a:t>		</a:t>
            </a:r>
            <a:r>
              <a:rPr lang="en-US" dirty="0" smtClean="0">
                <a:latin typeface="Myriad Pro SemiExt" panose="020B0505030403020204" charset="0"/>
              </a:rPr>
              <a:t>102-400</a:t>
            </a:r>
            <a:endParaRPr lang="en-US" dirty="0">
              <a:latin typeface="Myriad Pro SemiExt" panose="020B0505030403020204" charset="0"/>
            </a:endParaRPr>
          </a:p>
          <a:p>
            <a:pPr lvl="1"/>
            <a:endParaRPr lang="pt-BR" dirty="0">
              <a:latin typeface="Myriad Pro SemiExt" panose="020B0505030403020204" charset="0"/>
            </a:endParaRPr>
          </a:p>
          <a:p>
            <a:pPr lvl="0"/>
            <a:r>
              <a:rPr lang="en-US" dirty="0">
                <a:latin typeface="Myriad Pro SemiExt" panose="020B0505030403020204" charset="0"/>
              </a:rPr>
              <a:t>LPIC-2: Linux Engineer </a:t>
            </a:r>
            <a:endParaRPr lang="pt-BR" dirty="0">
              <a:latin typeface="Myriad Pro SemiExt" panose="020B0505030403020204" charset="0"/>
            </a:endParaRPr>
          </a:p>
          <a:p>
            <a:pPr lvl="1"/>
            <a:r>
              <a:rPr lang="en-US" dirty="0">
                <a:latin typeface="Myriad Pro SemiExt" panose="020B0505030403020204" charset="0"/>
              </a:rPr>
              <a:t>Exam </a:t>
            </a:r>
            <a:r>
              <a:rPr lang="en-US" dirty="0" smtClean="0">
                <a:latin typeface="Myriad Pro SemiExt" panose="020B0505030403020204" charset="0"/>
              </a:rPr>
              <a:t>Codes: </a:t>
            </a:r>
            <a:r>
              <a:rPr lang="en-US" dirty="0">
                <a:latin typeface="Myriad Pro SemiExt" panose="020B0505030403020204" charset="0"/>
              </a:rPr>
              <a:t>	201-400</a:t>
            </a:r>
          </a:p>
          <a:p>
            <a:pPr lvl="1"/>
            <a:r>
              <a:rPr lang="en-US" dirty="0">
                <a:latin typeface="Myriad Pro SemiExt" panose="020B0505030403020204" charset="0"/>
              </a:rPr>
              <a:t>		</a:t>
            </a:r>
            <a:r>
              <a:rPr lang="en-US" dirty="0" smtClean="0">
                <a:latin typeface="Myriad Pro SemiExt" panose="020B0505030403020204" charset="0"/>
              </a:rPr>
              <a:t>202-400</a:t>
            </a:r>
            <a:endParaRPr lang="en-US" dirty="0">
              <a:latin typeface="Myriad Pro SemiExt" panose="020B0505030403020204" charset="0"/>
            </a:endParaRPr>
          </a:p>
          <a:p>
            <a:pPr lvl="1"/>
            <a:endParaRPr lang="pt-BR" dirty="0">
              <a:latin typeface="Myriad Pro SemiExt" panose="020B0505030403020204" charset="0"/>
            </a:endParaRPr>
          </a:p>
          <a:p>
            <a:pPr lvl="0"/>
            <a:r>
              <a:rPr lang="en-US" dirty="0">
                <a:latin typeface="Myriad Pro SemiExt" panose="020B0505030403020204" charset="0"/>
              </a:rPr>
              <a:t>LPIC-3: Linux Enterprise Professional</a:t>
            </a:r>
            <a:endParaRPr lang="pt-BR" dirty="0">
              <a:latin typeface="Myriad Pro SemiExt" panose="020B0505030403020204" charset="0"/>
            </a:endParaRPr>
          </a:p>
          <a:p>
            <a:pPr lvl="1"/>
            <a:r>
              <a:rPr lang="en-US" dirty="0">
                <a:latin typeface="Myriad Pro SemiExt" panose="020B0505030403020204" charset="0"/>
              </a:rPr>
              <a:t>Mixed Environment (Open </a:t>
            </a:r>
            <a:r>
              <a:rPr lang="en-US" dirty="0" err="1">
                <a:latin typeface="Myriad Pro SemiExt" panose="020B0505030403020204" charset="0"/>
              </a:rPr>
              <a:t>Ldap</a:t>
            </a:r>
            <a:r>
              <a:rPr lang="en-US" dirty="0">
                <a:latin typeface="Myriad Pro SemiExt" panose="020B0505030403020204" charset="0"/>
              </a:rPr>
              <a:t>, Samba)</a:t>
            </a:r>
            <a:endParaRPr lang="pt-BR" dirty="0">
              <a:latin typeface="Myriad Pro SemiExt" panose="020B0505030403020204" charset="0"/>
            </a:endParaRPr>
          </a:p>
          <a:p>
            <a:pPr lvl="1"/>
            <a:r>
              <a:rPr lang="pt-BR" dirty="0">
                <a:latin typeface="Myriad Pro SemiExt" panose="020B0505030403020204" charset="0"/>
              </a:rPr>
              <a:t>Virtualizacao e High Availability ( Migração, Cloud)</a:t>
            </a:r>
          </a:p>
          <a:p>
            <a:pPr lvl="1"/>
            <a:r>
              <a:rPr lang="en-US" dirty="0">
                <a:latin typeface="Myriad Pro SemiExt" panose="020B0505030403020204" charset="0"/>
              </a:rPr>
              <a:t>Security (</a:t>
            </a:r>
            <a:r>
              <a:rPr lang="en-US" dirty="0" err="1">
                <a:latin typeface="Myriad Pro SemiExt" panose="020B0505030403020204" charset="0"/>
              </a:rPr>
              <a:t>Certificados</a:t>
            </a:r>
            <a:r>
              <a:rPr lang="en-US" dirty="0">
                <a:latin typeface="Myriad Pro SemiExt" panose="020B0505030403020204" charset="0"/>
              </a:rPr>
              <a:t>, Apache, </a:t>
            </a:r>
            <a:r>
              <a:rPr lang="en-US" dirty="0" err="1">
                <a:latin typeface="Myriad Pro SemiExt" panose="020B0505030403020204" charset="0"/>
              </a:rPr>
              <a:t>Criptografia</a:t>
            </a:r>
            <a:r>
              <a:rPr lang="en-US" dirty="0">
                <a:latin typeface="Myriad Pro SemiExt" panose="020B0505030403020204" charset="0"/>
              </a:rPr>
              <a:t>)</a:t>
            </a:r>
            <a:endParaRPr lang="pt-BR" dirty="0">
              <a:latin typeface="Myriad Pro SemiExt" panose="020B0505030403020204" charset="0"/>
            </a:endParaRPr>
          </a:p>
          <a:p>
            <a:pPr>
              <a:lnSpc>
                <a:spcPts val="2400"/>
              </a:lnSpc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17" y="3515360"/>
            <a:ext cx="1875542" cy="196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39970" y="967753"/>
            <a:ext cx="105377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endParaRPr lang="pt-BR" sz="2000" b="1" dirty="0">
              <a:latin typeface="Myriad Pro SemiExt" panose="020B0505030403020204" charset="0"/>
            </a:endParaRPr>
          </a:p>
          <a:p>
            <a:r>
              <a:rPr lang="pt-BR" sz="2000" b="1" dirty="0">
                <a:latin typeface="Myriad Pro SemiExt" panose="020B0505030403020204" charset="0"/>
              </a:rPr>
              <a:t>TAR – </a:t>
            </a:r>
            <a:r>
              <a:rPr lang="pt-BR" sz="2000" dirty="0">
                <a:latin typeface="Myriad Pro SemiExt" panose="020B0505030403020204" charset="0"/>
              </a:rPr>
              <a:t>Compactação de </a:t>
            </a:r>
            <a:r>
              <a:rPr lang="pt-BR" sz="2000" dirty="0" smtClean="0">
                <a:latin typeface="Myriad Pro SemiExt" panose="020B0505030403020204" charset="0"/>
              </a:rPr>
              <a:t>Arquivos (e descompactação)</a:t>
            </a:r>
          </a:p>
          <a:p>
            <a:pPr lvl="1"/>
            <a:endParaRPr lang="pt-BR" sz="2000" b="1" dirty="0" smtClean="0"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r>
              <a:rPr lang="pt-BR" sz="2000" dirty="0">
                <a:latin typeface="Myriad Pro SemiExt" panose="020B0505030403020204" charset="0"/>
              </a:rPr>
              <a:t>Para aglutinar apenas o conteudo do diretório e subdiretorios em um arquivo:</a:t>
            </a:r>
          </a:p>
          <a:p>
            <a:pPr lvl="2">
              <a:lnSpc>
                <a:spcPts val="2200"/>
              </a:lnSpc>
            </a:pPr>
            <a:r>
              <a:rPr lang="pt-BR" sz="2000" dirty="0">
                <a:latin typeface="Myriad Pro SemiExt" panose="020B0505030403020204" charset="0"/>
              </a:rPr>
              <a:t>$ tar –cvf arquivos_bkp.tar  </a:t>
            </a:r>
            <a:r>
              <a:rPr lang="pt-BR" sz="2000" dirty="0" smtClean="0">
                <a:latin typeface="Myriad Pro SemiExt" panose="020B0505030403020204" charset="0"/>
              </a:rPr>
              <a:t>*.*</a:t>
            </a:r>
          </a:p>
          <a:p>
            <a:pPr lvl="2">
              <a:lnSpc>
                <a:spcPts val="22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r>
              <a:rPr lang="pt-BR" sz="2000" dirty="0">
                <a:latin typeface="Myriad Pro SemiExt" panose="020B0505030403020204" charset="0"/>
              </a:rPr>
              <a:t>Para extrair:</a:t>
            </a:r>
          </a:p>
          <a:p>
            <a:pPr lvl="2">
              <a:lnSpc>
                <a:spcPts val="2200"/>
              </a:lnSpc>
            </a:pPr>
            <a:r>
              <a:rPr lang="pt-BR" sz="2000" dirty="0">
                <a:latin typeface="Myriad Pro SemiExt" panose="020B0505030403020204" charset="0"/>
              </a:rPr>
              <a:t>$ tar –xvf </a:t>
            </a:r>
            <a:r>
              <a:rPr lang="pt-BR" sz="2000" dirty="0" smtClean="0">
                <a:latin typeface="Myriad Pro SemiExt" panose="020B0505030403020204" charset="0"/>
              </a:rPr>
              <a:t>arquivos_bkp.tar</a:t>
            </a:r>
          </a:p>
          <a:p>
            <a:pPr lvl="2">
              <a:lnSpc>
                <a:spcPts val="22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Para apenas ver o conteudo: usar a opcao -t</a:t>
            </a:r>
          </a:p>
          <a:p>
            <a:pPr lvl="2"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$ tar –tvf  </a:t>
            </a:r>
            <a:r>
              <a:rPr lang="pt-BR" sz="2000" dirty="0">
                <a:latin typeface="Myriad Pro SemiExt" panose="020B0505030403020204" charset="0"/>
              </a:rPr>
              <a:t>arquivos_bkp.tar</a:t>
            </a:r>
          </a:p>
          <a:p>
            <a:pPr lvl="1"/>
            <a:endParaRPr lang="pt-BR" sz="2000" b="1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Para </a:t>
            </a:r>
            <a:r>
              <a:rPr lang="pt-BR" sz="2000" dirty="0" smtClean="0">
                <a:latin typeface="Myriad Pro SemiExt" panose="020B0505030403020204" charset="0"/>
              </a:rPr>
              <a:t>aglutinar e zipar o </a:t>
            </a:r>
            <a:r>
              <a:rPr lang="pt-BR" sz="2000" dirty="0">
                <a:latin typeface="Myriad Pro SemiExt" panose="020B0505030403020204" charset="0"/>
              </a:rPr>
              <a:t>conteudo do diretório e subdiretorios em um arquivo: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$</a:t>
            </a:r>
            <a:r>
              <a:rPr lang="pt-BR" sz="2000" b="1" dirty="0" smtClean="0">
                <a:latin typeface="Myriad Pro SemiExt" panose="020B0505030403020204" charset="0"/>
              </a:rPr>
              <a:t> </a:t>
            </a:r>
            <a:r>
              <a:rPr lang="pt-BR" sz="2000" dirty="0" smtClean="0">
                <a:latin typeface="Myriad Pro SemiExt" panose="020B0505030403020204" charset="0"/>
              </a:rPr>
              <a:t>tar –cvzf &lt;nome&gt;.tar.gz  &lt;nome_diretorio&gt;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Para extrair :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2">
              <a:lnSpc>
                <a:spcPts val="2200"/>
              </a:lnSpc>
            </a:pPr>
            <a:r>
              <a:rPr lang="pt-BR" sz="2000" dirty="0" smtClean="0">
                <a:latin typeface="Myriad Pro SemiExt" panose="020B0505030403020204" charset="0"/>
              </a:rPr>
              <a:t>$ tar </a:t>
            </a:r>
            <a:r>
              <a:rPr lang="pt-BR" sz="2000" dirty="0">
                <a:latin typeface="Myriad Pro SemiExt" panose="020B0505030403020204" charset="0"/>
              </a:rPr>
              <a:t>–xvzf &lt;nome&gt;.</a:t>
            </a:r>
            <a:r>
              <a:rPr lang="pt-BR" sz="2000" dirty="0" smtClean="0">
                <a:latin typeface="Myriad Pro SemiExt" panose="020B0505030403020204" charset="0"/>
              </a:rPr>
              <a:t>tar.gz</a:t>
            </a:r>
          </a:p>
          <a:p>
            <a:pPr lvl="1">
              <a:lnSpc>
                <a:spcPts val="2200"/>
              </a:lnSpc>
            </a:pPr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3.1Arquivando comandos pela linha de comando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54" y="5574289"/>
            <a:ext cx="5915431" cy="7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3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Exercícios, parte 1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5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14570" y="1323353"/>
            <a:ext cx="105377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Logar no Linux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Compactar o conteudo do diretorio dir5: $ gzip –vr dir5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Verificar o conteudo do diretório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Descompactar o conteudo do diretorio dir5: </a:t>
            </a:r>
            <a:r>
              <a:rPr lang="pt-BR" sz="2000" dirty="0" smtClean="0">
                <a:latin typeface="Myriad Pro SemiExt" panose="020B0505030403020204" charset="0"/>
              </a:rPr>
              <a:t>$ gunzip </a:t>
            </a:r>
            <a:r>
              <a:rPr lang="pt-BR" sz="2000" dirty="0">
                <a:latin typeface="Myriad Pro SemiExt" panose="020B0505030403020204" charset="0"/>
              </a:rPr>
              <a:t>–vr </a:t>
            </a:r>
            <a:r>
              <a:rPr lang="pt-BR" sz="2000" dirty="0" smtClean="0">
                <a:latin typeface="Myriad Pro SemiExt" panose="020B0505030403020204" charset="0"/>
              </a:rPr>
              <a:t>dir5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Verificar novamente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Voltar ao diretorio Home: $ cd ~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Fazer um comando TAR no ~/dir5:  $ tar –cvf dir5bkp.tar dir5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Remover o dir5 e verificar se removeu: $ rm –rf dir5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Extrair o arquivo tar:  $ tar –xvf dir5bkp.tar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Fazer um TAR </a:t>
            </a:r>
            <a:r>
              <a:rPr lang="pt-BR" sz="2000" dirty="0" smtClean="0">
                <a:latin typeface="Myriad Pro SemiExt" panose="020B0505030403020204" charset="0"/>
              </a:rPr>
              <a:t>e compactar no </a:t>
            </a:r>
            <a:r>
              <a:rPr lang="pt-BR" sz="2000" dirty="0">
                <a:latin typeface="Myriad Pro SemiExt" panose="020B0505030403020204" charset="0"/>
              </a:rPr>
              <a:t>dir5</a:t>
            </a:r>
            <a:r>
              <a:rPr lang="pt-BR" sz="2000" dirty="0" smtClean="0">
                <a:latin typeface="Myriad Pro SemiExt" panose="020B0505030403020204" charset="0"/>
              </a:rPr>
              <a:t>: $ </a:t>
            </a:r>
            <a:r>
              <a:rPr lang="pt-BR" sz="2000" dirty="0">
                <a:latin typeface="Myriad Pro SemiExt" panose="020B0505030403020204" charset="0"/>
              </a:rPr>
              <a:t>tar –</a:t>
            </a:r>
            <a:r>
              <a:rPr lang="pt-BR" sz="2000" dirty="0" smtClean="0">
                <a:latin typeface="Myriad Pro SemiExt" panose="020B0505030403020204" charset="0"/>
              </a:rPr>
              <a:t>cvzf dir5bkp.tar.gz </a:t>
            </a:r>
            <a:r>
              <a:rPr lang="pt-BR" sz="2000" dirty="0">
                <a:latin typeface="Myriad Pro SemiExt" panose="020B0505030403020204" charset="0"/>
              </a:rPr>
              <a:t>dir5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Remover o dir5 e verificar se removeu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Descompactar apenas </a:t>
            </a:r>
            <a:r>
              <a:rPr lang="pt-BR" sz="2000" dirty="0">
                <a:latin typeface="Myriad Pro SemiExt" panose="020B0505030403020204" charset="0"/>
              </a:rPr>
              <a:t>o arquivo dir5bkp.tar.gz </a:t>
            </a:r>
            <a:r>
              <a:rPr lang="pt-BR" sz="2000" dirty="0" smtClean="0">
                <a:latin typeface="Myriad Pro SemiExt" panose="020B0505030403020204" charset="0"/>
              </a:rPr>
              <a:t>: $ gunzip dir5bkp.tar.gz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Verificar: $ ls –la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Listar o conteudo do arquivo tar: </a:t>
            </a:r>
            <a:r>
              <a:rPr lang="pt-BR" sz="2000" dirty="0" smtClean="0">
                <a:latin typeface="Myriad Pro SemiExt" panose="020B0505030403020204" charset="0"/>
              </a:rPr>
              <a:t>$ tar </a:t>
            </a:r>
            <a:r>
              <a:rPr lang="pt-BR" sz="2000" dirty="0">
                <a:latin typeface="Myriad Pro SemiExt" panose="020B0505030403020204" charset="0"/>
              </a:rPr>
              <a:t>–tvf dir5bkp.tar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Explodir o arquivo tar: $ tar -xvf dir5bkp.tar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Verificar e remover o arquivo tar: $ </a:t>
            </a:r>
            <a:r>
              <a:rPr lang="pt-BR" sz="2000" dirty="0">
                <a:latin typeface="Myriad Pro SemiExt" panose="020B0505030403020204" charset="0"/>
              </a:rPr>
              <a:t>rm dir5bkp.tar</a:t>
            </a:r>
          </a:p>
          <a:p>
            <a:pPr marL="457200" indent="-457200">
              <a:buFont typeface="+mj-lt"/>
              <a:buAutoNum type="arabicPeriod"/>
            </a:pPr>
            <a:endParaRPr lang="pt-BR" sz="2000" dirty="0" smtClean="0">
              <a:latin typeface="Myriad Pro SemiExt" panose="020B0505030403020204" charset="0"/>
            </a:endParaRPr>
          </a:p>
          <a:p>
            <a:endParaRPr lang="pt-BR" sz="2000" dirty="0" smtClean="0">
              <a:latin typeface="Myriad Pro SemiExt" panose="020B0505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 smtClean="0">
              <a:latin typeface="Myriad Pro SemiExt" panose="020B0505030403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parte 1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534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3.2 </a:t>
            </a:r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Pesquisando e extraindo dados de arquivos</a:t>
            </a:r>
          </a:p>
        </p:txBody>
      </p:sp>
    </p:spTree>
    <p:extLst>
      <p:ext uri="{BB962C8B-B14F-4D97-AF65-F5344CB8AC3E}">
        <p14:creationId xmlns:p14="http://schemas.microsoft.com/office/powerpoint/2010/main" val="25319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58970" y="1145553"/>
            <a:ext cx="10537715" cy="739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lvl="1"/>
            <a:r>
              <a:rPr lang="pt-BR" sz="2400" b="1" dirty="0">
                <a:latin typeface="Myriad Pro SemiExt" panose="020B0505030403020204" charset="0"/>
              </a:rPr>
              <a:t>VI</a:t>
            </a:r>
            <a:r>
              <a:rPr lang="pt-BR" dirty="0" smtClean="0"/>
              <a:t> – </a:t>
            </a:r>
            <a:r>
              <a:rPr lang="pt-BR" dirty="0"/>
              <a:t>O comando chama o editor visual, que é um editor de texto de tela cheia. </a:t>
            </a:r>
            <a:r>
              <a:rPr lang="pt-BR" dirty="0" smtClean="0"/>
              <a:t>(se fala: VIÁI)</a:t>
            </a:r>
          </a:p>
          <a:p>
            <a:pPr lvl="1"/>
            <a:r>
              <a:rPr lang="pt-BR" dirty="0"/>
              <a:t>	</a:t>
            </a:r>
            <a:r>
              <a:rPr lang="pt-BR" dirty="0" smtClean="0"/>
              <a:t>O programa altera entre o modo de EDICAO e de COMANDOS. Para isso usar o ESC.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lvl="2"/>
            <a:r>
              <a:rPr lang="pt-BR" b="1" dirty="0"/>
              <a:t>/ - </a:t>
            </a:r>
            <a:r>
              <a:rPr lang="pt-BR" dirty="0"/>
              <a:t>Busca pra frente</a:t>
            </a:r>
            <a:r>
              <a:rPr lang="pt-BR" dirty="0" smtClean="0"/>
              <a:t>.</a:t>
            </a:r>
          </a:p>
          <a:p>
            <a:pPr lvl="2"/>
            <a:r>
              <a:rPr lang="pt-BR" dirty="0" smtClean="0"/>
              <a:t>?- Busca pra trás ( pra cima da linha do cursor)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 smtClean="0"/>
              <a:t>i </a:t>
            </a:r>
            <a:r>
              <a:rPr lang="pt-BR" b="1" dirty="0"/>
              <a:t>– </a:t>
            </a:r>
            <a:r>
              <a:rPr lang="pt-BR" dirty="0"/>
              <a:t>Insere na posição atual do cursor.</a:t>
            </a:r>
            <a:br>
              <a:rPr lang="pt-BR" dirty="0"/>
            </a:br>
            <a:r>
              <a:rPr lang="pt-BR" b="1" dirty="0"/>
              <a:t>o – </a:t>
            </a:r>
            <a:r>
              <a:rPr lang="pt-BR" dirty="0"/>
              <a:t>Inicia uma nova linha após a linha atual.</a:t>
            </a:r>
            <a:br>
              <a:rPr lang="pt-BR" dirty="0"/>
            </a:br>
            <a:r>
              <a:rPr lang="pt-BR" b="1" dirty="0"/>
              <a:t>a – </a:t>
            </a:r>
            <a:r>
              <a:rPr lang="pt-BR" dirty="0"/>
              <a:t>Insere após a posição atual do cursor.</a:t>
            </a:r>
            <a:br>
              <a:rPr lang="pt-BR" dirty="0"/>
            </a:br>
            <a:r>
              <a:rPr lang="pt-BR" b="1" dirty="0"/>
              <a:t>C – </a:t>
            </a:r>
            <a:r>
              <a:rPr lang="pt-BR" dirty="0"/>
              <a:t>Apaga todos os caracteres a partir da posição atual do cursor e habilita o modo de inserção.</a:t>
            </a:r>
            <a:br>
              <a:rPr lang="pt-BR" dirty="0"/>
            </a:br>
            <a:r>
              <a:rPr lang="pt-BR" b="1" dirty="0"/>
              <a:t>D – </a:t>
            </a:r>
            <a:r>
              <a:rPr lang="pt-BR" dirty="0"/>
              <a:t>Apaga todos os caracteres a partir da posição atual do cursor.</a:t>
            </a:r>
            <a:br>
              <a:rPr lang="pt-BR" dirty="0"/>
            </a:br>
            <a:r>
              <a:rPr lang="pt-BR" b="1" dirty="0"/>
              <a:t>p – </a:t>
            </a:r>
            <a:r>
              <a:rPr lang="pt-BR" dirty="0"/>
              <a:t>Cola o texto copiado ou cortado.</a:t>
            </a:r>
            <a:br>
              <a:rPr lang="pt-BR" dirty="0"/>
            </a:br>
            <a:r>
              <a:rPr lang="pt-BR" b="1" dirty="0"/>
              <a:t>Y – </a:t>
            </a:r>
            <a:r>
              <a:rPr lang="pt-BR" dirty="0"/>
              <a:t>Copia a linha atual inteira.</a:t>
            </a:r>
            <a:br>
              <a:rPr lang="pt-BR" dirty="0"/>
            </a:br>
            <a:r>
              <a:rPr lang="pt-BR" b="1" dirty="0"/>
              <a:t>yy – </a:t>
            </a:r>
            <a:r>
              <a:rPr lang="pt-BR" dirty="0"/>
              <a:t>Copia a linha atual inteira.</a:t>
            </a:r>
            <a:br>
              <a:rPr lang="pt-BR" dirty="0"/>
            </a:br>
            <a:r>
              <a:rPr lang="pt-BR" b="1" dirty="0"/>
              <a:t>dd – </a:t>
            </a:r>
            <a:r>
              <a:rPr lang="pt-BR" dirty="0"/>
              <a:t>Corta a linha atual inteira.</a:t>
            </a:r>
            <a:br>
              <a:rPr lang="pt-BR" dirty="0"/>
            </a:br>
            <a:r>
              <a:rPr lang="pt-BR" b="1" dirty="0"/>
              <a:t>ZZ – </a:t>
            </a:r>
            <a:r>
              <a:rPr lang="pt-BR" dirty="0"/>
              <a:t>Grava e fecha o vi.</a:t>
            </a:r>
            <a:br>
              <a:rPr lang="pt-BR" dirty="0"/>
            </a:br>
            <a:r>
              <a:rPr lang="pt-BR" b="1" dirty="0"/>
              <a:t>:w! - </a:t>
            </a:r>
            <a:r>
              <a:rPr lang="pt-BR" dirty="0"/>
              <a:t>Força a gravação do arquivo.</a:t>
            </a:r>
            <a:br>
              <a:rPr lang="pt-BR" dirty="0"/>
            </a:br>
            <a:r>
              <a:rPr lang="pt-BR" b="1" dirty="0"/>
              <a:t>:q! - </a:t>
            </a:r>
            <a:r>
              <a:rPr lang="pt-BR" dirty="0"/>
              <a:t>Sair sem gravar as alterações.</a:t>
            </a:r>
            <a:br>
              <a:rPr lang="pt-BR" dirty="0"/>
            </a:br>
            <a:r>
              <a:rPr lang="pt-BR" b="1" dirty="0"/>
              <a:t>:e! - </a:t>
            </a:r>
            <a:r>
              <a:rPr lang="pt-BR" dirty="0"/>
              <a:t>Carrega novamente o arquivo atual e não salva as alterações. </a:t>
            </a:r>
            <a:endParaRPr lang="pt-BR" dirty="0" smtClean="0"/>
          </a:p>
          <a:p>
            <a:pPr lvl="3"/>
            <a:r>
              <a:rPr lang="pt-BR" dirty="0" smtClean="0"/>
              <a:t>$ vi &lt;nome do arquivo&gt;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endParaRPr lang="pt-BR" dirty="0" smtClean="0">
              <a:latin typeface="Myriad Pro" panose="020B0503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dirty="0">
              <a:latin typeface="Myriad Pro" panose="020B0503030403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dirty="0">
              <a:latin typeface="Myriad Pro" panose="020B0503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3.2 Pesquisando e extraindo dados de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32126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105070" y="1628153"/>
            <a:ext cx="1053771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dirty="0" smtClean="0">
                <a:latin typeface="Myriad Pro SemiExt" panose="020B0505030403020204" charset="0"/>
              </a:rPr>
              <a:t>Redirecionamento: São comandos para pesquisar e processar fluxos de texto dentro de arquivos texto.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Comandos de Redirecionamento básicos: 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&gt;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&gt;&gt;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&lt;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&lt;&lt;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2&gt;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3.2 Pesquisando e extraindo dados de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0825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105070" y="1628153"/>
            <a:ext cx="10537715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Redirecionamentos de SAIDA: &gt;, &gt;&gt;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&gt;      </a:t>
            </a:r>
            <a:r>
              <a:rPr lang="pt-BR" sz="2000" dirty="0">
                <a:latin typeface="Myriad Pro SemiExt" panose="020B0505030403020204" charset="0"/>
              </a:rPr>
              <a:t>E</a:t>
            </a:r>
            <a:r>
              <a:rPr lang="pt-BR" sz="2000" dirty="0" smtClean="0">
                <a:latin typeface="Myriad Pro SemiExt" panose="020B0505030403020204" charset="0"/>
              </a:rPr>
              <a:t>nvia o resultado de um comando para algum lugar.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 Sempre sobreescreve o arquivo de saida.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EX: envia </a:t>
            </a:r>
            <a:r>
              <a:rPr lang="pt-BR" sz="2000" dirty="0">
                <a:latin typeface="Myriad Pro SemiExt" panose="020B0505030403020204" charset="0"/>
              </a:rPr>
              <a:t>o resultado do ls para um arquivo novo.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ls * &gt; saida.lst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b="1" dirty="0">
                <a:latin typeface="Myriad Pro SemiExt" panose="020B0505030403020204" charset="0"/>
              </a:rPr>
              <a:t>&gt;&gt;</a:t>
            </a:r>
            <a:r>
              <a:rPr lang="pt-BR" sz="2000" dirty="0" smtClean="0">
                <a:latin typeface="Myriad Pro SemiExt" panose="020B0505030403020204" charset="0"/>
              </a:rPr>
              <a:t>   Adiciona </a:t>
            </a:r>
            <a:r>
              <a:rPr lang="pt-BR" sz="2000" dirty="0">
                <a:latin typeface="Myriad Pro SemiExt" panose="020B0505030403020204" charset="0"/>
              </a:rPr>
              <a:t>o resultado de um comando </a:t>
            </a:r>
            <a:r>
              <a:rPr lang="pt-BR" sz="2000" dirty="0" smtClean="0">
                <a:latin typeface="Myriad Pro SemiExt" panose="020B0505030403020204" charset="0"/>
              </a:rPr>
              <a:t>em um arquivo. 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Nao sobreescreve o arquivo de saida.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EX: adiciona o resultado </a:t>
            </a:r>
            <a:r>
              <a:rPr lang="pt-BR" sz="2000" dirty="0" smtClean="0">
                <a:latin typeface="Myriad Pro SemiExt" panose="020B0505030403020204" charset="0"/>
              </a:rPr>
              <a:t>do comando “date” </a:t>
            </a:r>
            <a:r>
              <a:rPr lang="pt-BR" sz="2000" dirty="0">
                <a:latin typeface="Myriad Pro SemiExt" panose="020B0505030403020204" charset="0"/>
              </a:rPr>
              <a:t>a um arquivo existente, caso nao </a:t>
            </a:r>
            <a:r>
              <a:rPr lang="pt-BR" sz="2000" dirty="0" smtClean="0">
                <a:latin typeface="Myriad Pro SemiExt" panose="020B0505030403020204" charset="0"/>
              </a:rPr>
              <a:t>exista: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date &gt;&gt; saida.txt</a:t>
            </a:r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3.2 Pesquisando e extraindo dados de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8197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105070" y="1628153"/>
            <a:ext cx="105377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Myriad Pro SemiExt" panose="020B0505030403020204" charset="0"/>
              </a:rPr>
              <a:t>2&gt; </a:t>
            </a:r>
            <a:r>
              <a:rPr lang="pt-BR" sz="2000" dirty="0">
                <a:latin typeface="Myriad Pro SemiExt" panose="020B0505030403020204" charset="0"/>
              </a:rPr>
              <a:t>Redireciona os erros gerados pelo comando para um arquivo </a:t>
            </a:r>
            <a:r>
              <a:rPr lang="pt-BR" sz="2000" dirty="0" smtClean="0">
                <a:latin typeface="Myriad Pro SemiExt" panose="020B0505030403020204" charset="0"/>
              </a:rPr>
              <a:t>especificado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b="1" dirty="0" smtClean="0">
                <a:latin typeface="Myriad Pro SemiExt" panose="020B0505030403020204" charset="0"/>
              </a:rPr>
              <a:t>&gt;/dev/nul </a:t>
            </a:r>
            <a:r>
              <a:rPr lang="pt-BR" sz="2000" dirty="0" smtClean="0">
                <a:latin typeface="Myriad Pro SemiExt" panose="020B0505030403020204" charset="0"/>
              </a:rPr>
              <a:t>: Redirecionamento para o </a:t>
            </a:r>
            <a:r>
              <a:rPr lang="pt-BR" sz="2000" dirty="0">
                <a:latin typeface="Myriad Pro SemiExt" panose="020B0505030403020204" charset="0"/>
              </a:rPr>
              <a:t>nada. Serve para eliminar saidas </a:t>
            </a:r>
            <a:r>
              <a:rPr lang="pt-BR" sz="2000" dirty="0" smtClean="0">
                <a:latin typeface="Myriad Pro SemiExt" panose="020B0505030403020204" charset="0"/>
              </a:rPr>
              <a:t>na tela:</a:t>
            </a:r>
          </a:p>
          <a:p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echo “BOM DIA” &gt;/dev/null</a:t>
            </a:r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b="1" dirty="0" smtClean="0">
                <a:latin typeface="Myriad Pro SemiExt" panose="020B0505030403020204" charset="0"/>
              </a:rPr>
              <a:t>2&gt;/dev/null</a:t>
            </a:r>
            <a:r>
              <a:rPr lang="pt-BR" sz="2000" dirty="0" smtClean="0">
                <a:latin typeface="Myriad Pro SemiExt" panose="020B0505030403020204" charset="0"/>
              </a:rPr>
              <a:t>:       Redireciona o erro para </a:t>
            </a:r>
            <a:r>
              <a:rPr lang="pt-BR" sz="2000" dirty="0">
                <a:latin typeface="Myriad Pro SemiExt" panose="020B0505030403020204" charset="0"/>
              </a:rPr>
              <a:t>o </a:t>
            </a:r>
            <a:r>
              <a:rPr lang="pt-BR" sz="2000" dirty="0" smtClean="0">
                <a:latin typeface="Myriad Pro SemiExt" panose="020B0505030403020204" charset="0"/>
              </a:rPr>
              <a:t>“limbo” . </a:t>
            </a:r>
            <a:endParaRPr lang="pt-BR" sz="2000" dirty="0">
              <a:latin typeface="Myriad Pro SemiExt" panose="020B0505030403020204" charset="0"/>
            </a:endParaRPr>
          </a:p>
          <a:p>
            <a:pPr lvl="4"/>
            <a:r>
              <a:rPr lang="pt-BR" sz="2000" dirty="0" smtClean="0">
                <a:latin typeface="Myriad Pro SemiExt" panose="020B0505030403020204" charset="0"/>
              </a:rPr>
              <a:t> Util em Scripts para nao jogar erros na tela.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Ex: Eliminando a saida de erro de um comando (ls –E nao existe e vai dar erro)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ls </a:t>
            </a:r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dirty="0" smtClean="0">
                <a:latin typeface="Myriad Pro SemiExt" panose="020B0505030403020204" charset="0"/>
              </a:rPr>
              <a:t>-E  2&gt;/dev/null</a:t>
            </a: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3.2 Pesquisando e extraindo dados de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04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105070" y="1628153"/>
            <a:ext cx="105377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Redirecionamentos de ENTRADA : &lt; , &lt;&lt;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&lt;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dirty="0">
                <a:latin typeface="Myriad Pro SemiExt" panose="020B0505030403020204" charset="0"/>
              </a:rPr>
              <a:t>Avisa ao shell que a entrada padrão não será o teclado e sim o arquivo </a:t>
            </a:r>
            <a:r>
              <a:rPr lang="pt-BR" sz="2000" dirty="0" smtClean="0">
                <a:latin typeface="Myriad Pro SemiExt" panose="020B0505030403020204" charset="0"/>
              </a:rPr>
              <a:t>especificado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mail &lt;subject.txt</a:t>
            </a:r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&lt;&lt;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dirty="0">
                <a:latin typeface="Myriad Pro SemiExt" panose="020B0505030403020204" charset="0"/>
              </a:rPr>
              <a:t>indicar ao shell que um comando inicia na linha seguinte e termina quando encontrar uma linha que tenha </a:t>
            </a:r>
            <a:r>
              <a:rPr lang="pt-BR" sz="2000" dirty="0" smtClean="0">
                <a:latin typeface="Myriad Pro SemiExt" panose="020B0505030403020204" charset="0"/>
              </a:rPr>
              <a:t>&lt;&lt; EOF.  (EOF = End of File)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 cat &lt;&lt; EOF &gt; lista.sh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3.2 Pesquisando e extraindo dados de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368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90770" y="1336053"/>
            <a:ext cx="105377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Myriad Pro SemiExt" panose="020B0505030403020204" charset="0"/>
              </a:rPr>
              <a:t>GREP</a:t>
            </a:r>
            <a:r>
              <a:rPr lang="pt-BR" sz="2000" dirty="0">
                <a:latin typeface="Myriad Pro SemiExt" panose="020B0505030403020204" charset="0"/>
              </a:rPr>
              <a:t> –realiza buscas por expressões regulares em textos 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b="1" dirty="0">
                <a:latin typeface="Myriad Pro SemiExt" panose="020B0505030403020204" charset="0"/>
              </a:rPr>
              <a:t>-i </a:t>
            </a:r>
            <a:r>
              <a:rPr lang="pt-BR" sz="2000" dirty="0">
                <a:latin typeface="Myriad Pro SemiExt" panose="020B0505030403020204" charset="0"/>
              </a:rPr>
              <a:t>-Ignora a diferença entra maiúsculas ou minúsculas. 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>
                <a:latin typeface="Myriad Pro SemiExt" panose="020B0505030403020204" charset="0"/>
              </a:rPr>
              <a:t>-E </a:t>
            </a:r>
            <a:r>
              <a:rPr lang="pt-BR" sz="2000" dirty="0">
                <a:latin typeface="Myriad Pro SemiExt" panose="020B0505030403020204" charset="0"/>
              </a:rPr>
              <a:t>-Ativa o modo de expressões regulares 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r</a:t>
            </a:r>
            <a:r>
              <a:rPr lang="pt-BR" sz="2000" dirty="0">
                <a:latin typeface="Myriad Pro SemiExt" panose="020B0505030403020204" charset="0"/>
              </a:rPr>
              <a:t> – Ativa a busca recursivamente</a:t>
            </a:r>
          </a:p>
          <a:p>
            <a:pPr lvl="2"/>
            <a:r>
              <a:rPr lang="pt-BR" sz="2000" dirty="0">
                <a:latin typeface="Myriad Pro SemiExt" panose="020B0505030403020204" charset="0"/>
              </a:rPr>
              <a:t>$grep maria  nome1.txt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$</a:t>
            </a:r>
            <a:r>
              <a:rPr lang="pt-BR" sz="2000" dirty="0">
                <a:latin typeface="Myriad Pro SemiExt" panose="020B0505030403020204" charset="0"/>
              </a:rPr>
              <a:t>grep –i joao nome1.txt  ( vai listar Joao ou Joao com minusculas ou maiusculas) </a:t>
            </a:r>
          </a:p>
          <a:p>
            <a:pPr lvl="2"/>
            <a:r>
              <a:rPr lang="pt-BR" sz="2000" dirty="0">
                <a:latin typeface="Myriad Pro SemiExt" panose="020B0505030403020204" charset="0"/>
              </a:rPr>
              <a:t>$ grep “[jJ]oao”  nomes.txt  (mesmo efeito do comando acima)</a:t>
            </a:r>
          </a:p>
          <a:p>
            <a:pPr lvl="2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EGREP </a:t>
            </a:r>
            <a:r>
              <a:rPr lang="pt-BR" sz="2000" dirty="0">
                <a:latin typeface="Myriad Pro SemiExt" panose="020B0505030403020204" charset="0"/>
              </a:rPr>
              <a:t>– igual ao “grep –E”  , mais poderoso</a:t>
            </a:r>
          </a:p>
          <a:p>
            <a:pPr lvl="0"/>
            <a:endParaRPr lang="pt-BR" sz="2000" b="1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CAT</a:t>
            </a:r>
            <a:r>
              <a:rPr lang="pt-BR" sz="2000" dirty="0">
                <a:latin typeface="Myriad Pro SemiExt" panose="020B0505030403020204" charset="0"/>
              </a:rPr>
              <a:t> – Concatena e exibe arquivos</a:t>
            </a: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-n </a:t>
            </a:r>
            <a:r>
              <a:rPr lang="pt-BR" sz="2000" dirty="0">
                <a:latin typeface="Myriad Pro SemiExt" panose="020B0505030403020204" charset="0"/>
              </a:rPr>
              <a:t>-Numera as linhas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>
                <a:latin typeface="Myriad Pro SemiExt" panose="020B0505030403020204" charset="0"/>
              </a:rPr>
              <a:t>-b </a:t>
            </a:r>
            <a:r>
              <a:rPr lang="pt-BR" sz="2000" dirty="0">
                <a:latin typeface="Myriad Pro SemiExt" panose="020B0505030403020204" charset="0"/>
              </a:rPr>
              <a:t>-Numera apenas linhas que não estejam em branco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>
                <a:latin typeface="Myriad Pro SemiExt" panose="020B0505030403020204" charset="0"/>
              </a:rPr>
              <a:t>-A </a:t>
            </a:r>
            <a:r>
              <a:rPr lang="pt-BR" sz="2000" dirty="0">
                <a:latin typeface="Myriad Pro SemiExt" panose="020B0505030403020204" charset="0"/>
              </a:rPr>
              <a:t>-Mostra quebra de linhas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$ cat –n </a:t>
            </a:r>
            <a:r>
              <a:rPr lang="pt-BR" sz="2000" dirty="0" smtClean="0">
                <a:latin typeface="Myriad Pro SemiExt" panose="020B0505030403020204" charset="0"/>
              </a:rPr>
              <a:t> arquivo.txt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$ cat arquivo1.txt arquivo2.txt &gt; arquivo3.txt</a:t>
            </a: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3.2 Pesquisando e extraindo dados de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3282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469900"/>
            <a:ext cx="11264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Tópico 1</a:t>
            </a:r>
            <a:endParaRPr lang="pt-BR" sz="66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1 A </a:t>
            </a:r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comunidade Linux  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e  uma carreira com  OpenSource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9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00270" y="1031878"/>
            <a:ext cx="105377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PIPE </a:t>
            </a:r>
            <a:r>
              <a:rPr lang="pt-BR" sz="2000" dirty="0">
                <a:latin typeface="Myriad Pro SemiExt" panose="020B0505030403020204" charset="0"/>
              </a:rPr>
              <a:t>“ | “ – Faz o encadeamento de comandos. Faz a conexão entre a saída de uma aplicação e a entrada de outra:  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$ ls | wc –l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$ cat nomes.txt | grep J | wc -l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TEE</a:t>
            </a:r>
            <a:r>
              <a:rPr lang="pt-BR" sz="2000" dirty="0">
                <a:latin typeface="Myriad Pro SemiExt" panose="020B0505030403020204" charset="0"/>
              </a:rPr>
              <a:t> – divide os dados em dois fluxos, como uma conexão em T. Envia a saída padrão para um arquivo e também para a </a:t>
            </a:r>
            <a:r>
              <a:rPr lang="pt-BR" sz="2000" dirty="0" smtClean="0">
                <a:latin typeface="Myriad Pro SemiExt" panose="020B0505030403020204" charset="0"/>
              </a:rPr>
              <a:t>tela.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en-US" sz="2000" dirty="0">
                <a:latin typeface="Myriad Pro SemiExt" panose="020B0505030403020204" charset="0"/>
              </a:rPr>
              <a:t>$ ls  | tee count.txt  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HEAD</a:t>
            </a:r>
            <a:r>
              <a:rPr lang="pt-BR" sz="2000" dirty="0">
                <a:latin typeface="Myriad Pro SemiExt" panose="020B0505030403020204" charset="0"/>
              </a:rPr>
              <a:t> – Mostra o começo de arquivos. Por padrão, as 10 primeiras linhas são mostradas 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>
                <a:latin typeface="Myriad Pro SemiExt" panose="020B0505030403020204" charset="0"/>
              </a:rPr>
              <a:t>- c </a:t>
            </a:r>
            <a:r>
              <a:rPr lang="pt-BR" sz="2000" i="1" dirty="0" smtClean="0">
                <a:latin typeface="Myriad Pro SemiExt" panose="020B0505030403020204" charset="0"/>
              </a:rPr>
              <a:t>n</a:t>
            </a:r>
            <a:r>
              <a:rPr lang="pt-BR" sz="2000" b="1" dirty="0" smtClean="0">
                <a:latin typeface="Myriad Pro SemiExt" panose="020B0505030403020204" charset="0"/>
              </a:rPr>
              <a:t> – </a:t>
            </a:r>
            <a:r>
              <a:rPr lang="pt-BR" sz="2000" dirty="0" smtClean="0">
                <a:latin typeface="Myriad Pro SemiExt" panose="020B0505030403020204" charset="0"/>
              </a:rPr>
              <a:t>quantidade de caracteres </a:t>
            </a:r>
            <a:r>
              <a:rPr lang="pt-BR" sz="2000" dirty="0">
                <a:latin typeface="Myriad Pro SemiExt" panose="020B0505030403020204" charset="0"/>
              </a:rPr>
              <a:t>a serem </a:t>
            </a:r>
            <a:r>
              <a:rPr lang="pt-BR" sz="2000" dirty="0" smtClean="0">
                <a:latin typeface="Myriad Pro SemiExt" panose="020B0505030403020204" charset="0"/>
              </a:rPr>
              <a:t>mostrados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>
                <a:latin typeface="Myriad Pro SemiExt" panose="020B0505030403020204" charset="0"/>
              </a:rPr>
              <a:t>-n </a:t>
            </a:r>
            <a:r>
              <a:rPr lang="pt-BR" sz="2000" i="1" dirty="0" smtClean="0">
                <a:latin typeface="Myriad Pro SemiExt" panose="020B0505030403020204" charset="0"/>
              </a:rPr>
              <a:t>n</a:t>
            </a:r>
            <a:r>
              <a:rPr lang="pt-BR" sz="2000" b="1" dirty="0" smtClean="0">
                <a:latin typeface="Myriad Pro SemiExt" panose="020B0505030403020204" charset="0"/>
              </a:rPr>
              <a:t> </a:t>
            </a:r>
            <a:r>
              <a:rPr lang="pt-BR" sz="2000" b="1" dirty="0">
                <a:latin typeface="Myriad Pro SemiExt" panose="020B0505030403020204" charset="0"/>
              </a:rPr>
              <a:t>- </a:t>
            </a:r>
            <a:r>
              <a:rPr lang="pt-BR" sz="2000" dirty="0">
                <a:latin typeface="Myriad Pro SemiExt" panose="020B0505030403020204" charset="0"/>
              </a:rPr>
              <a:t>Quantidade de Linhas mostradas 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$</a:t>
            </a:r>
            <a:r>
              <a:rPr lang="pt-BR" sz="2000" dirty="0">
                <a:latin typeface="Myriad Pro SemiExt" panose="020B0505030403020204" charset="0"/>
              </a:rPr>
              <a:t>head –n 5 </a:t>
            </a:r>
            <a:r>
              <a:rPr lang="pt-BR" sz="2000" dirty="0" smtClean="0">
                <a:latin typeface="Myriad Pro SemiExt" panose="020B0505030403020204" charset="0"/>
              </a:rPr>
              <a:t>arquivo.txt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LESS </a:t>
            </a:r>
            <a:r>
              <a:rPr lang="pt-BR" sz="2000" dirty="0">
                <a:latin typeface="Myriad Pro SemiExt" panose="020B0505030403020204" charset="0"/>
              </a:rPr>
              <a:t>– exibe arquivos texto e permite busca de um campo</a:t>
            </a:r>
          </a:p>
          <a:p>
            <a:pPr lvl="0"/>
            <a:r>
              <a:rPr lang="pt-BR" sz="2000" dirty="0">
                <a:latin typeface="Myriad Pro SemiExt" panose="020B0505030403020204" charset="0"/>
              </a:rPr>
              <a:t>	Ao abrir o arquivo digite / seguido da string_de_busca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3.2 Pesquisando e extraindo dados de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2604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085856"/>
            <a:ext cx="1053771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400" b="1" dirty="0" smtClean="0">
                <a:latin typeface="Myriad Pro SemiExt" panose="020B0505030403020204" charset="0"/>
              </a:rPr>
              <a:t>TAIL</a:t>
            </a:r>
            <a:r>
              <a:rPr lang="pt-BR" sz="2000" dirty="0" smtClean="0">
                <a:latin typeface="Myriad Pro SemiExt" panose="020B0505030403020204" charset="0"/>
              </a:rPr>
              <a:t> –Mostra o final de arquivos. Por padrão, as 10 últimas linhas são mostradas</a:t>
            </a:r>
            <a:br>
              <a:rPr lang="pt-BR" sz="2000" dirty="0" smtClean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b="1" dirty="0" smtClean="0">
                <a:latin typeface="Myriad Pro SemiExt" panose="020B0505030403020204" charset="0"/>
              </a:rPr>
              <a:t>-f </a:t>
            </a:r>
            <a:r>
              <a:rPr lang="pt-BR" sz="2000" b="1" dirty="0">
                <a:latin typeface="Myriad Pro SemiExt" panose="020B0505030403020204" charset="0"/>
              </a:rPr>
              <a:t> </a:t>
            </a:r>
            <a:r>
              <a:rPr lang="pt-BR" sz="2000" b="1" dirty="0" smtClean="0">
                <a:latin typeface="Myriad Pro SemiExt" panose="020B0505030403020204" charset="0"/>
              </a:rPr>
              <a:t>    - </a:t>
            </a:r>
            <a:r>
              <a:rPr lang="pt-BR" sz="2000" dirty="0" smtClean="0">
                <a:latin typeface="Myriad Pro SemiExt" panose="020B0505030403020204" charset="0"/>
              </a:rPr>
              <a:t>Mostra o arquivo conforme vai crescendo ( f de follow)</a:t>
            </a:r>
            <a:br>
              <a:rPr lang="pt-BR" sz="2000" dirty="0" smtClean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b="1" dirty="0" smtClean="0">
                <a:latin typeface="Myriad Pro SemiExt" panose="020B0505030403020204" charset="0"/>
              </a:rPr>
              <a:t>-n </a:t>
            </a:r>
            <a:r>
              <a:rPr lang="pt-BR" sz="2000" i="1" dirty="0" smtClean="0">
                <a:latin typeface="Myriad Pro SemiExt" panose="020B0505030403020204" charset="0"/>
              </a:rPr>
              <a:t>n </a:t>
            </a:r>
            <a:r>
              <a:rPr lang="pt-BR" sz="2000" dirty="0" smtClean="0">
                <a:latin typeface="Myriad Pro SemiExt" panose="020B0505030403020204" charset="0"/>
              </a:rPr>
              <a:t>- Informa a quantidade de Linhas a serem mostradas 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$ tail –f apache.log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400" b="1" dirty="0">
                <a:latin typeface="Myriad Pro SemiExt" panose="020B0505030403020204" charset="0"/>
              </a:rPr>
              <a:t>SORT</a:t>
            </a:r>
            <a:r>
              <a:rPr lang="pt-BR" sz="2000" dirty="0" smtClean="0">
                <a:latin typeface="Myriad Pro SemiExt" panose="020B0505030403020204" charset="0"/>
              </a:rPr>
              <a:t> – Ordena a saida alfabeticamente</a:t>
            </a:r>
          </a:p>
          <a:p>
            <a:pPr lvl="1"/>
            <a:r>
              <a:rPr lang="pt-BR" sz="2000" b="1" dirty="0" smtClean="0">
                <a:latin typeface="Myriad Pro SemiExt" panose="020B0505030403020204" charset="0"/>
              </a:rPr>
              <a:t>-r </a:t>
            </a:r>
            <a:r>
              <a:rPr lang="pt-BR" sz="2000" dirty="0" smtClean="0">
                <a:latin typeface="Myriad Pro SemiExt" panose="020B0505030403020204" charset="0"/>
              </a:rPr>
              <a:t>- inverte o resultado da ordenacao</a:t>
            </a:r>
            <a:br>
              <a:rPr lang="pt-BR" sz="2000" dirty="0" smtClean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-b </a:t>
            </a:r>
            <a:r>
              <a:rPr lang="pt-BR" sz="2000" dirty="0" smtClean="0">
                <a:latin typeface="Myriad Pro SemiExt" panose="020B0505030403020204" charset="0"/>
              </a:rPr>
              <a:t>– Ignora espaços em branco</a:t>
            </a:r>
            <a:br>
              <a:rPr lang="pt-BR" sz="2000" dirty="0" smtClean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-d </a:t>
            </a:r>
            <a:r>
              <a:rPr lang="pt-BR" sz="2000" dirty="0" smtClean="0">
                <a:latin typeface="Myriad Pro SemiExt" panose="020B0505030403020204" charset="0"/>
              </a:rPr>
              <a:t>– efetua ordenação em ordem de dicionário 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$ sort nomes.txt 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$ ls | sort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400" b="1" dirty="0">
                <a:latin typeface="Myriad Pro SemiExt" panose="020B0505030403020204" charset="0"/>
              </a:rPr>
              <a:t>WC</a:t>
            </a:r>
            <a:r>
              <a:rPr lang="pt-BR" sz="2000" dirty="0" smtClean="0">
                <a:latin typeface="Myriad Pro SemiExt" panose="020B0505030403020204" charset="0"/>
              </a:rPr>
              <a:t> – Word Count – Conta linhas, palavras ou caracteres</a:t>
            </a:r>
          </a:p>
          <a:p>
            <a:pPr lvl="2"/>
            <a:r>
              <a:rPr lang="pt-BR" sz="2000" b="1" dirty="0">
                <a:latin typeface="Myriad Pro SemiExt" panose="020B0505030403020204" charset="0"/>
              </a:rPr>
              <a:t>-l </a:t>
            </a:r>
            <a:r>
              <a:rPr lang="pt-BR" sz="2000" dirty="0">
                <a:latin typeface="Myriad Pro SemiExt" panose="020B0505030403020204" charset="0"/>
              </a:rPr>
              <a:t>- Conta o numero de linhas do arquivo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w </a:t>
            </a:r>
            <a:r>
              <a:rPr lang="pt-BR" sz="2000" dirty="0">
                <a:latin typeface="Myriad Pro SemiExt" panose="020B0505030403020204" charset="0"/>
              </a:rPr>
              <a:t>– Conta o numero de palavras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b="1" dirty="0" smtClean="0">
                <a:latin typeface="Myriad Pro SemiExt" panose="020B0505030403020204" charset="0"/>
              </a:rPr>
              <a:t>-</a:t>
            </a:r>
            <a:r>
              <a:rPr lang="pt-BR" sz="2000" b="1" dirty="0">
                <a:latin typeface="Myriad Pro SemiExt" panose="020B0505030403020204" charset="0"/>
              </a:rPr>
              <a:t>c </a:t>
            </a:r>
            <a:r>
              <a:rPr lang="pt-BR" sz="2000" dirty="0">
                <a:latin typeface="Myriad Pro SemiExt" panose="020B0505030403020204" charset="0"/>
              </a:rPr>
              <a:t>– Conta o numero de caracteres 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$ls | wc -c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endParaRPr lang="pt-BR" sz="2000" dirty="0" smtClean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3.2 Pesquisando e extraindo dados de arquivos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4589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3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Exercícios, parte 2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7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14570" y="1323353"/>
            <a:ext cx="105377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dirty="0" smtClean="0">
                <a:latin typeface="Myriad Pro SemiExt" panose="020B0505030403020204" charset="0"/>
              </a:rPr>
              <a:t>Logar no Linux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Va ao diretorio ~/dir5/treino: cd dir5/treino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Gere uma listagem do diretorio /etc para o arquivo lista.lst : $ ls /etc &gt; lista.lst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Sobreescreva esse arquivo com a listagem do diretorio HOME : $ ls ~ &gt; lista.lst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Adicione a esse arquivo a listagem do /etc : $ ls /etc &gt;&gt; lista.lst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Execute o comando date e envie para um arquivo:  $ date &gt; data.lst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Concatene os arquivos date.lst e lista.lst: $ cat data.lst lista.lst &gt; uniao.txt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Execute um comando com erro :  $ ps –b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Execute novamente enviando o erro para o /dev/null : $ ps-b 2&gt;/dev/null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Testar o uso do  redicrecionador &lt;&lt; :  $ cat lista.lst &lt;&lt; EOF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Listar as 5 primeiras entradas do /etc: $ls /etc | head -5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Gravar em arquivo as 10 ultimas saidas do diretorio /etc : $ ls /etc | tail &gt; tail.lst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2000" dirty="0">
                <a:latin typeface="Myriad Pro SemiExt" panose="020B0505030403020204" charset="0"/>
              </a:rPr>
              <a:t>Repare que nao houve saida na tela</a:t>
            </a:r>
          </a:p>
          <a:p>
            <a:pPr marL="457200" indent="-457200">
              <a:buFont typeface="+mj-lt"/>
              <a:buAutoNum type="arabicPeriod"/>
            </a:pPr>
            <a:endParaRPr lang="pt-BR" sz="2000" dirty="0" smtClean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 parte 2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445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24961" y="1377617"/>
            <a:ext cx="1053771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 startAt="13"/>
            </a:pPr>
            <a:r>
              <a:rPr lang="pt-BR" sz="2000" dirty="0"/>
              <a:t>Listar </a:t>
            </a:r>
            <a:r>
              <a:rPr lang="pt-BR" sz="2000" b="1" dirty="0"/>
              <a:t>E</a:t>
            </a:r>
            <a:r>
              <a:rPr lang="pt-BR" sz="2000" dirty="0"/>
              <a:t> gravar em arquivo as 10 ultimas entradas do /</a:t>
            </a:r>
            <a:r>
              <a:rPr lang="pt-BR" sz="2000" dirty="0" smtClean="0"/>
              <a:t>etc:</a:t>
            </a:r>
            <a:endParaRPr lang="pt-BR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$ </a:t>
            </a:r>
            <a:r>
              <a:rPr lang="en-US" sz="2000" dirty="0"/>
              <a:t>ls /</a:t>
            </a:r>
            <a:r>
              <a:rPr lang="en-US" sz="2000" dirty="0" err="1"/>
              <a:t>etc</a:t>
            </a:r>
            <a:r>
              <a:rPr lang="en-US" sz="2000" dirty="0"/>
              <a:t> | tail | tee tail2.lst</a:t>
            </a:r>
            <a:endParaRPr lang="pt-BR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$ </a:t>
            </a:r>
            <a:r>
              <a:rPr lang="en-US" sz="2000" dirty="0"/>
              <a:t>cat tail2.lst</a:t>
            </a:r>
            <a:endParaRPr lang="pt-BR" sz="2000" dirty="0"/>
          </a:p>
          <a:p>
            <a:pPr marL="342900" lvl="0" indent="-342900">
              <a:buFont typeface="+mj-lt"/>
              <a:buAutoNum type="arabicPeriod" startAt="13"/>
            </a:pPr>
            <a:r>
              <a:rPr lang="pt-BR" sz="2000" dirty="0"/>
              <a:t>Contar o total de arquivos do diretorio /etc: $ ls –la | wc –l</a:t>
            </a:r>
          </a:p>
          <a:p>
            <a:pPr marL="342900" lvl="0" indent="-342900">
              <a:buFont typeface="+mj-lt"/>
              <a:buAutoNum type="arabicPeriod" startAt="13"/>
            </a:pPr>
            <a:r>
              <a:rPr lang="pt-BR" sz="2000" dirty="0"/>
              <a:t>Limpar a tela</a:t>
            </a:r>
          </a:p>
          <a:p>
            <a:pPr marL="342900" lvl="0" indent="-342900">
              <a:buFont typeface="+mj-lt"/>
              <a:buAutoNum type="arabicPeriod" startAt="13"/>
            </a:pPr>
            <a:r>
              <a:rPr lang="pt-BR" sz="2000" dirty="0"/>
              <a:t>Usar o VI para criar um arquivo com 5 nomes em cada linha e 5 numeros, espacos e caracteres especiais:  Alvaro, Zeca,  JOAO, Maria, joao </a:t>
            </a:r>
            <a:r>
              <a:rPr lang="pt-BR" sz="2000" dirty="0" smtClean="0"/>
              <a:t>, Joao</a:t>
            </a:r>
            <a:endParaRPr lang="pt-BR" sz="2000" dirty="0"/>
          </a:p>
          <a:p>
            <a:pPr marL="800100" lvl="1" indent="-342900">
              <a:buFont typeface="+mj-lt"/>
              <a:buAutoNum type="arabicPeriod"/>
            </a:pPr>
            <a:r>
              <a:rPr lang="pt-BR" sz="2000" dirty="0"/>
              <a:t>$ vi nomes.tx</a:t>
            </a:r>
          </a:p>
          <a:p>
            <a:pPr marL="342900" lvl="0" indent="-342900">
              <a:buFont typeface="+mj-lt"/>
              <a:buAutoNum type="arabicPeriod" startAt="13"/>
            </a:pPr>
            <a:r>
              <a:rPr lang="pt-BR" sz="2000" dirty="0"/>
              <a:t>Listar o arquivo com o comando sort: $ sort nomes.txt</a:t>
            </a:r>
          </a:p>
          <a:p>
            <a:pPr marL="342900" lvl="0" indent="-342900">
              <a:buFont typeface="+mj-lt"/>
              <a:buAutoNum type="arabicPeriod" startAt="13"/>
            </a:pPr>
            <a:r>
              <a:rPr lang="pt-BR" sz="2000" dirty="0" smtClean="0"/>
              <a:t>Procurar </a:t>
            </a:r>
            <a:r>
              <a:rPr lang="pt-BR" sz="2000" dirty="0"/>
              <a:t>o nome Joao nos arquivos: $ grep joao nomes.txt</a:t>
            </a:r>
          </a:p>
          <a:p>
            <a:pPr marL="342900" lvl="0" indent="-342900">
              <a:buFont typeface="+mj-lt"/>
              <a:buAutoNum type="arabicPeriod" startAt="13"/>
            </a:pPr>
            <a:r>
              <a:rPr lang="pt-BR" sz="2000" dirty="0"/>
              <a:t>Procurar o nome Joao mostrando maiusculos e minusculos :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2000" dirty="0"/>
              <a:t>$ grep –i joao nomes.txt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2000" dirty="0"/>
              <a:t>$ grep “[jJ]oao”  </a:t>
            </a:r>
            <a:r>
              <a:rPr lang="pt-BR" sz="2000" dirty="0" smtClean="0"/>
              <a:t>*</a:t>
            </a:r>
            <a:endParaRPr lang="pt-BR" sz="2000" dirty="0"/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 parte 2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7878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3.3 Transformando Comandos em Scripts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1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00270" y="1031878"/>
            <a:ext cx="105377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Shell Script:  Linguagem de Script para criar sequencias de comados que automatizam tarefas. Necessita permissao de execuçao. </a:t>
            </a:r>
            <a:r>
              <a:rPr lang="pt-BR" sz="2000" dirty="0">
                <a:latin typeface="Myriad Pro SemiExt" panose="020B0505030403020204" charset="0"/>
              </a:rPr>
              <a:t>I</a:t>
            </a:r>
            <a:r>
              <a:rPr lang="pt-BR" sz="2000" dirty="0" smtClean="0">
                <a:latin typeface="Myriad Pro SemiExt" panose="020B0505030403020204" charset="0"/>
              </a:rPr>
              <a:t>nicia-se com o shebang e tem a extensao .sh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SHEBANG </a:t>
            </a:r>
            <a:r>
              <a:rPr lang="pt-BR" sz="2000" dirty="0">
                <a:latin typeface="Myriad Pro SemiExt" panose="020B0505030403020204" charset="0"/>
              </a:rPr>
              <a:t>– são dois caracteres "#!", quando os mesmos são os primeiros caracteres de um arquivo de texto, especificamente em um código fonte escrito em uma linguagem interpretada.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PT" sz="2000" dirty="0">
                <a:latin typeface="Myriad Pro SemiExt" panose="020B0505030403020204" charset="0"/>
              </a:rPr>
              <a:t>#!/</a:t>
            </a:r>
            <a:r>
              <a:rPr lang="pt-PT" sz="2000" dirty="0" smtClean="0">
                <a:latin typeface="Myriad Pro SemiExt" panose="020B0505030403020204" charset="0"/>
              </a:rPr>
              <a:t>bin/sh</a:t>
            </a:r>
          </a:p>
          <a:p>
            <a:pPr lvl="0"/>
            <a:endParaRPr lang="pt-PT" sz="2000" dirty="0">
              <a:latin typeface="Myriad Pro SemiExt" panose="020B0505030403020204" charset="0"/>
            </a:endParaRPr>
          </a:p>
          <a:p>
            <a:pPr lvl="0"/>
            <a:r>
              <a:rPr lang="pt-PT" sz="2000" dirty="0">
                <a:latin typeface="Myriad Pro SemiExt" panose="020B0505030403020204" charset="0"/>
              </a:rPr>
              <a:t>/BIN/BASH - interpretador de </a:t>
            </a:r>
            <a:r>
              <a:rPr lang="pt-PT" sz="2000" dirty="0" smtClean="0">
                <a:latin typeface="Myriad Pro SemiExt" panose="020B0505030403020204" charset="0"/>
              </a:rPr>
              <a:t>comandos BASH, usado </a:t>
            </a:r>
            <a:r>
              <a:rPr lang="pt-PT" sz="2000" dirty="0">
                <a:latin typeface="Myriad Pro SemiExt" panose="020B0505030403020204" charset="0"/>
              </a:rPr>
              <a:t>na grande maioria das distribuições GNU/Linux</a:t>
            </a:r>
            <a:r>
              <a:rPr lang="pt-PT" sz="2000" dirty="0" smtClean="0">
                <a:latin typeface="Myriad Pro SemiExt" panose="020B0505030403020204" charset="0"/>
              </a:rPr>
              <a:t>.</a:t>
            </a:r>
          </a:p>
          <a:p>
            <a:pPr lvl="0"/>
            <a:endParaRPr lang="pt-PT" sz="2000" dirty="0">
              <a:latin typeface="Myriad Pro SemiExt" panose="020B0505030403020204" charset="0"/>
            </a:endParaRPr>
          </a:p>
          <a:p>
            <a:pPr lvl="0"/>
            <a:r>
              <a:rPr lang="pt-PT" sz="2000" dirty="0" smtClean="0">
                <a:latin typeface="Myriad Pro SemiExt" panose="020B0505030403020204" charset="0"/>
              </a:rPr>
              <a:t>Argumentos: São valores passados através de parametros, durante a chamada do programa para ser utilizado pelo mesmo. </a:t>
            </a:r>
          </a:p>
          <a:p>
            <a:pPr lvl="0"/>
            <a:endParaRPr lang="pt-PT" sz="2000" dirty="0">
              <a:latin typeface="Myriad Pro SemiExt" panose="020B0505030403020204" charset="0"/>
            </a:endParaRPr>
          </a:p>
          <a:p>
            <a:pPr lvl="0"/>
            <a:r>
              <a:rPr lang="pt-PT" sz="2000" dirty="0" smtClean="0">
                <a:latin typeface="Myriad Pro SemiExt" panose="020B0505030403020204" charset="0"/>
              </a:rPr>
              <a:t>Variáveis: Strings que recebem valores. Sao criadas dentro do programa ou utilizadas no Shell onde está rodando o script.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3.3 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Transformando Comandos em Scripts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265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3.3 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Transformando Comandos em Scripts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aixaDeTexto 5"/>
          <p:cNvSpPr txBox="1"/>
          <p:nvPr/>
        </p:nvSpPr>
        <p:spPr>
          <a:xfrm>
            <a:off x="800270" y="1031878"/>
            <a:ext cx="105377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Parametros:  é </a:t>
            </a:r>
            <a:r>
              <a:rPr lang="pt-BR" sz="2000" dirty="0">
                <a:latin typeface="Myriad Pro SemiExt" panose="020B0505030403020204" charset="0"/>
              </a:rPr>
              <a:t>uma entidade que pode armazenar um número, um nome ou um caractere especial. Quando o parâmetro é identificado por um nome, ele é uma variável</a:t>
            </a:r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Existem </a:t>
            </a:r>
            <a:r>
              <a:rPr lang="pt-BR" sz="2000" dirty="0">
                <a:latin typeface="Myriad Pro SemiExt" panose="020B0505030403020204" charset="0"/>
              </a:rPr>
              <a:t>três tipos de parâmetros: 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parâmetros posicionais; 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parâmetro especiais; 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variáveis. 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Parametro Posicional: </a:t>
            </a:r>
            <a:r>
              <a:rPr lang="pt-BR" sz="2000" dirty="0">
                <a:latin typeface="Myriad Pro SemiExt" panose="020B0505030403020204" charset="0"/>
              </a:rPr>
              <a:t>corresponde a um argumento fornecido na linha de comando. Ele é representado por $ seguido um ou mais dígitos. O menor valor para o dígito é 1, já que o parâmetro $0 corresponde ao nome do </a:t>
            </a:r>
            <a:r>
              <a:rPr lang="pt-BR" sz="2000" i="1" dirty="0" smtClean="0">
                <a:latin typeface="Myriad Pro SemiExt" panose="020B0505030403020204" charset="0"/>
              </a:rPr>
              <a:t>script</a:t>
            </a:r>
          </a:p>
          <a:p>
            <a:pPr lvl="0"/>
            <a:endParaRPr lang="pt-BR" sz="2000" i="1" dirty="0">
              <a:latin typeface="Myriad Pro SemiExt" panose="020B0505030403020204" charset="0"/>
            </a:endParaRPr>
          </a:p>
          <a:p>
            <a:pPr lvl="0"/>
            <a:r>
              <a:rPr lang="pt-BR" sz="2000" dirty="0">
                <a:latin typeface="Myriad Pro SemiExt" panose="020B0505030403020204" charset="0"/>
              </a:rPr>
              <a:t>#!/bin/sh 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echo "O nome do script = " $0 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echo "O primeiro argumento = " $1 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echo "O segundo argumento = " $2 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exit </a:t>
            </a:r>
            <a:endParaRPr lang="pt-BR" sz="2000" dirty="0">
              <a:latin typeface="Myriad Pro SemiExt" panose="020B0505030403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87" y="4997450"/>
            <a:ext cx="6164625" cy="14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5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3.3 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Transformando Comandos em Scripts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aixaDeTexto 5"/>
          <p:cNvSpPr txBox="1"/>
          <p:nvPr/>
        </p:nvSpPr>
        <p:spPr>
          <a:xfrm>
            <a:off x="800270" y="1031878"/>
            <a:ext cx="1053771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Parametros Especiais – </a:t>
            </a:r>
            <a:r>
              <a:rPr lang="pt-BR" sz="2000" dirty="0">
                <a:latin typeface="Myriad Pro SemiExt" panose="020B0505030403020204" charset="0"/>
              </a:rPr>
              <a:t>Este tipo de parâmetro é tratado de forma especial pelo shell. O programador pode </a:t>
            </a:r>
            <a:r>
              <a:rPr lang="pt-BR" sz="2000" dirty="0" smtClean="0">
                <a:latin typeface="Myriad Pro SemiExt" panose="020B0505030403020204" charset="0"/>
              </a:rPr>
              <a:t>utilizar </a:t>
            </a:r>
            <a:r>
              <a:rPr lang="pt-BR" sz="2000" dirty="0">
                <a:latin typeface="Myriad Pro SemiExt" panose="020B0505030403020204" charset="0"/>
              </a:rPr>
              <a:t>os parâmetros especiais, mas não pode modificá-los</a:t>
            </a:r>
            <a:r>
              <a:rPr lang="pt-BR" sz="2000" dirty="0" smtClean="0">
                <a:latin typeface="Myriad Pro SemiExt" panose="020B0505030403020204" charset="0"/>
              </a:rPr>
              <a:t>. </a:t>
            </a: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$0</a:t>
            </a:r>
            <a:r>
              <a:rPr lang="pt-BR" sz="2000" dirty="0" smtClean="0">
                <a:latin typeface="Myriad Pro SemiExt" panose="020B0505030403020204" charset="0"/>
              </a:rPr>
              <a:t> – mostra o nome do comando</a:t>
            </a:r>
          </a:p>
          <a:p>
            <a:r>
              <a:rPr lang="pt-BR" sz="2000" b="1" dirty="0" smtClean="0">
                <a:latin typeface="Myriad Pro SemiExt" panose="020B0505030403020204" charset="0"/>
              </a:rPr>
              <a:t>$#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dirty="0">
                <a:latin typeface="Myriad Pro SemiExt" panose="020B0505030403020204" charset="0"/>
              </a:rPr>
              <a:t>- contém o número de argumentos passado para o programa. </a:t>
            </a:r>
          </a:p>
          <a:p>
            <a:r>
              <a:rPr lang="pt-BR" sz="2000" b="1" dirty="0">
                <a:latin typeface="Myriad Pro SemiExt" panose="020B0505030403020204" charset="0"/>
              </a:rPr>
              <a:t>$*</a:t>
            </a:r>
            <a:r>
              <a:rPr lang="pt-BR" sz="2000" dirty="0">
                <a:latin typeface="Myriad Pro SemiExt" panose="020B0505030403020204" charset="0"/>
              </a:rPr>
              <a:t> - contém todos os argumentos passado para o programa. </a:t>
            </a:r>
          </a:p>
          <a:p>
            <a:r>
              <a:rPr lang="pt-BR" sz="2000" b="1" dirty="0" smtClean="0">
                <a:latin typeface="Myriad Pro SemiExt" panose="020B0505030403020204" charset="0"/>
              </a:rPr>
              <a:t>$$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dirty="0">
                <a:latin typeface="Myriad Pro SemiExt" panose="020B0505030403020204" charset="0"/>
              </a:rPr>
              <a:t>- contém o número do processo em execução. </a:t>
            </a:r>
          </a:p>
          <a:p>
            <a:r>
              <a:rPr lang="pt-BR" sz="2000" b="1" dirty="0">
                <a:latin typeface="Myriad Pro SemiExt" panose="020B0505030403020204" charset="0"/>
              </a:rPr>
              <a:t>$!</a:t>
            </a:r>
            <a:r>
              <a:rPr lang="pt-BR" sz="2000" dirty="0">
                <a:latin typeface="Myriad Pro SemiExt" panose="020B0505030403020204" charset="0"/>
              </a:rPr>
              <a:t> - contém o número do processo do último comando executado em </a:t>
            </a:r>
            <a:r>
              <a:rPr lang="pt-BR" sz="2000" i="1" dirty="0">
                <a:latin typeface="Myriad Pro SemiExt" panose="020B0505030403020204" charset="0"/>
              </a:rPr>
              <a:t>background</a:t>
            </a:r>
            <a:r>
              <a:rPr lang="pt-BR" sz="2000" dirty="0">
                <a:latin typeface="Myriad Pro SemiExt" panose="020B0505030403020204" charset="0"/>
              </a:rPr>
              <a:t>. </a:t>
            </a:r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b="1" dirty="0">
                <a:latin typeface="Myriad Pro SemiExt" panose="020B0505030403020204" charset="0"/>
              </a:rPr>
              <a:t>$?</a:t>
            </a:r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dirty="0" smtClean="0">
                <a:latin typeface="Myriad Pro SemiExt" panose="020B0505030403020204" charset="0"/>
              </a:rPr>
              <a:t>– Exit Status. Ao </a:t>
            </a:r>
            <a:r>
              <a:rPr lang="pt-BR" sz="2000" dirty="0">
                <a:latin typeface="Myriad Pro SemiExt" panose="020B0505030403020204" charset="0"/>
              </a:rPr>
              <a:t>ser encerrado um comando ou um script qualquer, um exit status automaticamente é setada indicando o estado do processo. </a:t>
            </a:r>
            <a:r>
              <a:rPr lang="pt-BR" sz="2000" dirty="0" smtClean="0">
                <a:latin typeface="Myriad Pro SemiExt" panose="020B0505030403020204" charset="0"/>
              </a:rPr>
              <a:t> Se for zero (0) o comando funcionou ok. Diferente de zero, deu erro.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Exemplo: echo $?</a:t>
            </a:r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24" y="4741679"/>
            <a:ext cx="4796261" cy="19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3.3 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Transformando Comandos em Scripts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aixaDeTexto 5"/>
          <p:cNvSpPr txBox="1"/>
          <p:nvPr/>
        </p:nvSpPr>
        <p:spPr>
          <a:xfrm>
            <a:off x="800270" y="1031878"/>
            <a:ext cx="105377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Os  argumentos sao passados logo apos o nome do script, espaçados um do outro: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Ex:  ./script.sh param1 param2 param3 param_n</a:t>
            </a:r>
          </a:p>
          <a:p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Script exemplo1.sh</a:t>
            </a:r>
          </a:p>
          <a:p>
            <a:endParaRPr lang="pt-BR" sz="2000" dirty="0" smtClean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#!/</a:t>
            </a:r>
            <a:r>
              <a:rPr lang="pt-BR" sz="2000" dirty="0">
                <a:latin typeface="Myriad Pro SemiExt" panose="020B0505030403020204" charset="0"/>
              </a:rPr>
              <a:t>bin/sh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echo "O primeiro argumento = " $</a:t>
            </a:r>
            <a:r>
              <a:rPr lang="pt-BR" sz="2000" dirty="0" smtClean="0">
                <a:latin typeface="Myriad Pro SemiExt" panose="020B0505030403020204" charset="0"/>
              </a:rPr>
              <a:t>1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 echo "O segundo argumento = " $</a:t>
            </a:r>
            <a:r>
              <a:rPr lang="pt-BR" sz="2000" dirty="0" smtClean="0">
                <a:latin typeface="Myriad Pro SemiExt" panose="020B0505030403020204" charset="0"/>
              </a:rPr>
              <a:t>2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 echo "O número de argumentos = " </a:t>
            </a:r>
            <a:r>
              <a:rPr lang="pt-BR" sz="2000" dirty="0" smtClean="0">
                <a:latin typeface="Myriad Pro SemiExt" panose="020B0505030403020204" charset="0"/>
              </a:rPr>
              <a:t>$#</a:t>
            </a:r>
          </a:p>
          <a:p>
            <a:r>
              <a:rPr lang="pt-BR" sz="2000" dirty="0" smtClean="0">
                <a:latin typeface="Myriad Pro SemiExt" panose="020B0505030403020204" charset="0"/>
              </a:rPr>
              <a:t> echo</a:t>
            </a:r>
            <a:r>
              <a:rPr lang="pt-BR" sz="2000" dirty="0">
                <a:latin typeface="Myriad Pro SemiExt" panose="020B0505030403020204" charset="0"/>
              </a:rPr>
              <a:t> "Argumentos passados = " </a:t>
            </a:r>
            <a:r>
              <a:rPr lang="pt-BR" sz="2000" dirty="0" smtClean="0">
                <a:latin typeface="Myriad Pro SemiExt" panose="020B0505030403020204" charset="0"/>
              </a:rPr>
              <a:t>$*</a:t>
            </a:r>
            <a:r>
              <a:rPr lang="pt-BR" sz="2000" dirty="0">
                <a:latin typeface="Myriad Pro SemiExt" panose="020B0505030403020204" charset="0"/>
              </a:rPr>
              <a:t>        </a:t>
            </a:r>
          </a:p>
          <a:p>
            <a:r>
              <a:rPr lang="pt-BR" sz="2000" dirty="0">
                <a:latin typeface="Myriad Pro SemiExt" panose="020B0505030403020204" charset="0"/>
              </a:rPr>
              <a:t> exit 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922" y="5359858"/>
            <a:ext cx="7721086" cy="12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1.1Evolução do Linux 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e </a:t>
            </a:r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Sistemas Operacionais Populares</a:t>
            </a: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54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3.3 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Transformando Comandos em Scripts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aixaDeTexto 5"/>
          <p:cNvSpPr txBox="1"/>
          <p:nvPr/>
        </p:nvSpPr>
        <p:spPr>
          <a:xfrm>
            <a:off x="800270" y="1031878"/>
            <a:ext cx="105377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Variaveis – Além de utilizar as variáveis existentes do Shell, é </a:t>
            </a:r>
            <a:r>
              <a:rPr lang="pt-BR" sz="2000" dirty="0">
                <a:latin typeface="Myriad Pro SemiExt" panose="020B0505030403020204" charset="0"/>
              </a:rPr>
              <a:t>possível criar novas </a:t>
            </a:r>
            <a:r>
              <a:rPr lang="pt-BR" sz="2000" dirty="0" smtClean="0">
                <a:latin typeface="Myriad Pro SemiExt" panose="020B0505030403020204" charset="0"/>
              </a:rPr>
              <a:t>variáveis</a:t>
            </a:r>
            <a:r>
              <a:rPr lang="pt-BR" sz="2000" dirty="0">
                <a:latin typeface="Myriad Pro SemiExt" panose="020B0505030403020204" charset="0"/>
              </a:rPr>
              <a:t>.</a:t>
            </a:r>
            <a:r>
              <a:rPr lang="pt-BR" sz="2000" dirty="0" smtClean="0">
                <a:latin typeface="Myriad Pro SemiExt" panose="020B0505030403020204" charset="0"/>
              </a:rPr>
              <a:t> Uma variavel também pode ser lida do teclado em tempo de execução</a:t>
            </a: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As variáveis criadas dentro do script NAO sobrevivem ao final do script.</a:t>
            </a: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Uma variavel pode receber o valor de um comando. (DIA=`date`)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ct val="100000"/>
              </a:lnSpc>
            </a:pPr>
            <a:r>
              <a:rPr lang="pt-BR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Read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 - ler dados de arquivos ou diretamente do 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teclado, setando uma variavel.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>
              <a:lnSpc>
                <a:spcPct val="100000"/>
              </a:lnSpc>
            </a:pP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$read teste</a:t>
            </a:r>
          </a:p>
          <a:p>
            <a:pPr>
              <a:lnSpc>
                <a:spcPct val="100000"/>
              </a:lnSpc>
            </a:pP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pPr>
              <a:lnSpc>
                <a:spcPct val="100000"/>
              </a:lnSpc>
            </a:pP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Script exemplo2.sh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#!/</a:t>
            </a:r>
            <a:r>
              <a:rPr lang="pt-BR" sz="2000" dirty="0" smtClean="0">
                <a:latin typeface="Myriad Pro SemiExt" panose="020B0505030403020204" charset="0"/>
              </a:rPr>
              <a:t>bin/sh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DIA=`date +%d`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e</a:t>
            </a:r>
            <a:r>
              <a:rPr lang="pt-BR" sz="2000" dirty="0" smtClean="0">
                <a:latin typeface="Myriad Pro SemiExt" panose="020B0505030403020204" charset="0"/>
              </a:rPr>
              <a:t>cho “entre com o nome da firma”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r</a:t>
            </a:r>
            <a:r>
              <a:rPr lang="pt-BR" sz="2000" dirty="0" smtClean="0">
                <a:latin typeface="Myriad Pro SemiExt" panose="020B0505030403020204" charset="0"/>
              </a:rPr>
              <a:t>ead FIRMA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echo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e</a:t>
            </a:r>
            <a:r>
              <a:rPr lang="pt-BR" sz="2000" dirty="0" smtClean="0">
                <a:latin typeface="Myriad Pro SemiExt" panose="020B0505030403020204" charset="0"/>
              </a:rPr>
              <a:t>cho “ O usuario trabalha na “ $FIRMA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e</a:t>
            </a:r>
            <a:r>
              <a:rPr lang="pt-BR" sz="2000" dirty="0" smtClean="0">
                <a:latin typeface="Myriad Pro SemiExt" panose="020B0505030403020204" charset="0"/>
              </a:rPr>
              <a:t>cho “Hoje estamos no dia “ $DIA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exit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275" y="4194174"/>
            <a:ext cx="5025306" cy="17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0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3.3 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Transformando Comandos em Scripts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aixaDeTexto 5"/>
          <p:cNvSpPr txBox="1"/>
          <p:nvPr/>
        </p:nvSpPr>
        <p:spPr>
          <a:xfrm>
            <a:off x="800270" y="819612"/>
            <a:ext cx="105377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Instruções de Loop: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b="1" dirty="0">
                <a:latin typeface="Myriad Pro SemiExt" panose="020B0505030403020204" charset="0"/>
              </a:rPr>
              <a:t>for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Executa uma ou mais ações para cada elemento de uma lista.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#!/bin/bash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# seq 3 – gera uma lista de 1 a 3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for i in `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seq 3`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do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echo $i 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done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Ext" panose="020B0505030403020204" charset="0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b="1" dirty="0">
                <a:latin typeface="Myriad Pro SemiExt" panose="020B0505030403020204" charset="0"/>
              </a:rPr>
              <a:t>while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Executa uma ação até que uma afirmação não seja verdadeira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.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 </a:t>
            </a:r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#!/bin/bash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i=1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# Onde le = menor ou igual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while [ $i -le 5 ]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do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echo $i $i</a:t>
            </a: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</a:t>
            </a:r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i=`expr $1 + 1`</a:t>
            </a:r>
          </a:p>
          <a:p>
            <a:r>
              <a:rPr lang="pt-BR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Ext" panose="020B0505030403020204" charset="0"/>
              </a:rPr>
              <a:t>		done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7" y="2139951"/>
            <a:ext cx="4354118" cy="958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052" y="4592564"/>
            <a:ext cx="4293853" cy="16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3.3 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Transformando Comandos em Scripts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aixaDeTexto 5"/>
          <p:cNvSpPr txBox="1"/>
          <p:nvPr/>
        </p:nvSpPr>
        <p:spPr>
          <a:xfrm>
            <a:off x="787570" y="1200612"/>
            <a:ext cx="1053771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Para </a:t>
            </a:r>
            <a:r>
              <a:rPr lang="pt-BR" sz="2000" dirty="0">
                <a:latin typeface="Myriad Pro SemiExt" panose="020B0505030403020204" charset="0"/>
              </a:rPr>
              <a:t>comparar duas variáveis (contendo texto) num shell script, usamos </a:t>
            </a:r>
            <a:r>
              <a:rPr lang="pt-BR" sz="2000" dirty="0" smtClean="0">
                <a:latin typeface="Myriad Pro SemiExt" panose="020B0505030403020204" charset="0"/>
              </a:rPr>
              <a:t>os símbolos:</a:t>
            </a:r>
          </a:p>
          <a:p>
            <a:r>
              <a:rPr lang="pt-BR" altLang="pt-BR" sz="2400" b="1" dirty="0">
                <a:latin typeface="Myriad Pro SemiExt" panose="020B0505030403020204" charset="0"/>
              </a:rPr>
              <a:t>=</a:t>
            </a:r>
            <a:r>
              <a:rPr lang="pt-BR" altLang="pt-BR" sz="2000" dirty="0">
                <a:latin typeface="Myriad Pro SemiExt" panose="020B0505030403020204" charset="0"/>
              </a:rPr>
              <a:t>  </a:t>
            </a:r>
            <a:r>
              <a:rPr lang="pt-BR" altLang="pt-BR" sz="2000" dirty="0" smtClean="0">
                <a:latin typeface="Myriad Pro SemiExt" panose="020B0505030403020204" charset="0"/>
              </a:rPr>
              <a:t>(igual)</a:t>
            </a:r>
          </a:p>
          <a:p>
            <a:r>
              <a:rPr lang="pt-BR" altLang="pt-BR" sz="2000" dirty="0" smtClean="0">
                <a:latin typeface="Myriad Pro SemiExt" panose="020B0505030403020204" charset="0"/>
              </a:rPr>
              <a:t>!=  (diferente)</a:t>
            </a:r>
          </a:p>
          <a:p>
            <a:endParaRPr lang="pt-BR" altLang="pt-BR" sz="2000" dirty="0">
              <a:latin typeface="Myriad Pro SemiExt" panose="020B0505030403020204" charset="0"/>
            </a:endParaRPr>
          </a:p>
          <a:p>
            <a:r>
              <a:rPr lang="pt-BR" altLang="pt-BR" sz="2000" dirty="0" smtClean="0">
                <a:latin typeface="Myriad Pro SemiExt" panose="020B0505030403020204" charset="0"/>
              </a:rPr>
              <a:t>Para comparar variaveis contendo valores numéricos utilizamos:</a:t>
            </a:r>
          </a:p>
          <a:p>
            <a:endParaRPr lang="pt-BR" altLang="pt-BR" sz="2000" dirty="0">
              <a:latin typeface="Myriad Pro SemiExt" panose="020B0505030403020204" charset="0"/>
            </a:endParaRPr>
          </a:p>
          <a:p>
            <a:r>
              <a:rPr lang="pt-BR" altLang="pt-BR" sz="2400" b="1" dirty="0">
                <a:latin typeface="Myriad Pro SemiExt" panose="020B0505030403020204" charset="0"/>
              </a:rPr>
              <a:t>-lt</a:t>
            </a:r>
            <a:r>
              <a:rPr lang="pt-BR" altLang="pt-BR" sz="2000" dirty="0">
                <a:latin typeface="Myriad Pro SemiExt" panose="020B0505030403020204" charset="0"/>
              </a:rPr>
              <a:t> : (less than), menor que, equivalente ao &lt;.</a:t>
            </a:r>
            <a:r>
              <a:rPr lang="pt-BR" altLang="pt-BR" sz="4800" dirty="0">
                <a:latin typeface="Myriad Pro SemiExt" panose="020B0505030403020204" charset="0"/>
              </a:rPr>
              <a:t/>
            </a:r>
            <a:br>
              <a:rPr lang="pt-BR" altLang="pt-BR" sz="4800" dirty="0">
                <a:latin typeface="Myriad Pro SemiExt" panose="020B0505030403020204" charset="0"/>
              </a:rPr>
            </a:br>
            <a:r>
              <a:rPr lang="pt-BR" altLang="pt-BR" sz="2400" b="1" dirty="0">
                <a:latin typeface="Myriad Pro SemiExt" panose="020B0505030403020204" charset="0"/>
              </a:rPr>
              <a:t>-gt</a:t>
            </a:r>
            <a:r>
              <a:rPr lang="pt-BR" altLang="pt-BR" sz="2000" dirty="0">
                <a:latin typeface="Myriad Pro SemiExt" panose="020B0505030403020204" charset="0"/>
              </a:rPr>
              <a:t> : (greather than), maior que, equivalente ao &gt;.</a:t>
            </a:r>
            <a:r>
              <a:rPr lang="pt-BR" altLang="pt-BR" sz="4800" dirty="0">
                <a:latin typeface="Myriad Pro SemiExt" panose="020B0505030403020204" charset="0"/>
              </a:rPr>
              <a:t/>
            </a:r>
            <a:br>
              <a:rPr lang="pt-BR" altLang="pt-BR" sz="4800" dirty="0">
                <a:latin typeface="Myriad Pro SemiExt" panose="020B0505030403020204" charset="0"/>
              </a:rPr>
            </a:br>
            <a:r>
              <a:rPr lang="pt-BR" altLang="pt-BR" sz="2400" b="1" dirty="0">
                <a:latin typeface="Myriad Pro SemiExt" panose="020B0505030403020204" charset="0"/>
              </a:rPr>
              <a:t>-le</a:t>
            </a:r>
            <a:r>
              <a:rPr lang="pt-BR" altLang="pt-BR" sz="2000" dirty="0">
                <a:latin typeface="Myriad Pro SemiExt" panose="020B0505030403020204" charset="0"/>
              </a:rPr>
              <a:t> : (less or equal), menor ou igual, equivalente ao &lt;=.</a:t>
            </a:r>
            <a:r>
              <a:rPr lang="pt-BR" altLang="pt-BR" sz="4800" dirty="0">
                <a:latin typeface="Myriad Pro SemiExt" panose="020B0505030403020204" charset="0"/>
              </a:rPr>
              <a:t/>
            </a:r>
            <a:br>
              <a:rPr lang="pt-BR" altLang="pt-BR" sz="4800" dirty="0">
                <a:latin typeface="Myriad Pro SemiExt" panose="020B0505030403020204" charset="0"/>
              </a:rPr>
            </a:br>
            <a:r>
              <a:rPr lang="pt-BR" altLang="pt-BR" sz="2400" b="1" dirty="0">
                <a:latin typeface="Myriad Pro SemiExt" panose="020B0505030403020204" charset="0"/>
              </a:rPr>
              <a:t>-ge</a:t>
            </a:r>
            <a:r>
              <a:rPr lang="pt-BR" altLang="pt-BR" sz="2000" dirty="0">
                <a:latin typeface="Myriad Pro SemiExt" panose="020B0505030403020204" charset="0"/>
              </a:rPr>
              <a:t> : (greater or equal), maior ou igual, equivalente ao &gt;=.</a:t>
            </a:r>
            <a:r>
              <a:rPr lang="pt-BR" altLang="pt-BR" sz="4800" dirty="0">
                <a:latin typeface="Myriad Pro SemiExt" panose="020B0505030403020204" charset="0"/>
              </a:rPr>
              <a:t/>
            </a:r>
            <a:br>
              <a:rPr lang="pt-BR" altLang="pt-BR" sz="4800" dirty="0">
                <a:latin typeface="Myriad Pro SemiExt" panose="020B0505030403020204" charset="0"/>
              </a:rPr>
            </a:br>
            <a:r>
              <a:rPr lang="pt-BR" altLang="pt-BR" sz="2400" b="1" dirty="0">
                <a:latin typeface="Myriad Pro SemiExt" panose="020B0505030403020204" charset="0"/>
              </a:rPr>
              <a:t>-eq</a:t>
            </a:r>
            <a:r>
              <a:rPr lang="pt-BR" altLang="pt-BR" sz="2000" dirty="0">
                <a:latin typeface="Myriad Pro SemiExt" panose="020B0505030403020204" charset="0"/>
              </a:rPr>
              <a:t> : (equal), igual, equivale ao =.</a:t>
            </a:r>
            <a:r>
              <a:rPr lang="pt-BR" altLang="pt-BR" sz="4800" dirty="0">
                <a:latin typeface="Myriad Pro SemiExt" panose="020B0505030403020204" charset="0"/>
              </a:rPr>
              <a:t/>
            </a:r>
            <a:br>
              <a:rPr lang="pt-BR" altLang="pt-BR" sz="4800" dirty="0">
                <a:latin typeface="Myriad Pro SemiExt" panose="020B0505030403020204" charset="0"/>
              </a:rPr>
            </a:br>
            <a:r>
              <a:rPr lang="pt-BR" altLang="pt-BR" sz="2400" b="1" dirty="0">
                <a:latin typeface="Myriad Pro SemiExt" panose="020B0505030403020204" charset="0"/>
              </a:rPr>
              <a:t>-ne</a:t>
            </a:r>
            <a:r>
              <a:rPr lang="pt-BR" altLang="pt-BR" sz="2000" dirty="0">
                <a:latin typeface="Myriad Pro SemiExt" panose="020B0505030403020204" charset="0"/>
              </a:rPr>
              <a:t> : (not equal) diferente. Equivale ao != que usamos a pouco.</a:t>
            </a:r>
            <a:endParaRPr lang="pt-BR" altLang="pt-BR" sz="4800" dirty="0">
              <a:latin typeface="Myriad Pro SemiExt" panose="020B0505030403020204" charset="0"/>
            </a:endParaRPr>
          </a:p>
          <a:p>
            <a:endParaRPr lang="pt-BR" altLang="pt-BR" sz="2000" dirty="0" smtClean="0">
              <a:latin typeface="Myriad Pro SemiExt" panose="020B0505030403020204" charset="0"/>
            </a:endParaRPr>
          </a:p>
          <a:p>
            <a:endParaRPr lang="pt-BR" altLang="pt-BR" sz="2000" dirty="0">
              <a:latin typeface="Myriad Pro SemiExt" panose="020B0505030403020204" charset="0"/>
            </a:endParaRPr>
          </a:p>
          <a:p>
            <a:endParaRPr lang="pt-BR" altLang="pt-BR" sz="2000" dirty="0" smtClean="0">
              <a:latin typeface="Myriad Pro SemiExt" panose="020B05050304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53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3.3 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Transformando Comandos em Scripts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sp>
        <p:nvSpPr>
          <p:cNvPr id="4" name="CaixaDeTexto 5"/>
          <p:cNvSpPr txBox="1"/>
          <p:nvPr/>
        </p:nvSpPr>
        <p:spPr>
          <a:xfrm>
            <a:off x="800270" y="1031878"/>
            <a:ext cx="105377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Comentários no script: Quando o primeiro caractere da linha for um #</a:t>
            </a: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EX:  </a:t>
            </a:r>
          </a:p>
          <a:p>
            <a:pPr lvl="0"/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# Essa linha é um comentario</a:t>
            </a: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	Exceçao para o SHEBANG  ( #!/bin/sh)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#!/</a:t>
            </a:r>
            <a:r>
              <a:rPr lang="pt-BR" sz="2000" dirty="0" smtClean="0">
                <a:latin typeface="Myriad Pro SemiExt" panose="020B0505030403020204" charset="0"/>
              </a:rPr>
              <a:t>bin/she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DATE=‘</a:t>
            </a:r>
            <a:r>
              <a:rPr lang="pt-BR" sz="2000" dirty="0">
                <a:latin typeface="Myriad Pro SemiExt" panose="020B0505030403020204" charset="0"/>
              </a:rPr>
              <a:t>date +%d</a:t>
            </a:r>
            <a:r>
              <a:rPr lang="pt-BR" sz="2000" dirty="0" smtClean="0">
                <a:latin typeface="Myriad Pro SemiExt" panose="020B0505030403020204" charset="0"/>
              </a:rPr>
              <a:t>’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LOG=$HOME/dir5/treino/log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AUD=$HOME/dir5/treino/aud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echo “Programa que limpa o diretorio de log”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# Executar uma vez por mes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# gerar lista dos arquivos que serao apagados</a:t>
            </a:r>
          </a:p>
          <a:p>
            <a:pPr lvl="1"/>
            <a:r>
              <a:rPr lang="pt-BR" sz="2000" dirty="0">
                <a:latin typeface="Myriad Pro SemiExt" panose="020B0505030403020204" charset="0"/>
              </a:rPr>
              <a:t>l</a:t>
            </a:r>
            <a:r>
              <a:rPr lang="pt-BR" sz="2000" dirty="0" smtClean="0">
                <a:latin typeface="Myriad Pro SemiExt" panose="020B0505030403020204" charset="0"/>
              </a:rPr>
              <a:t>s –lrt </a:t>
            </a:r>
            <a:r>
              <a:rPr lang="pt-BR" sz="2000" dirty="0">
                <a:latin typeface="Myriad Pro SemiExt" panose="020B0505030403020204" charset="0"/>
              </a:rPr>
              <a:t>&gt;&gt; movidos.txt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r</a:t>
            </a:r>
            <a:r>
              <a:rPr lang="pt-BR" sz="2000" dirty="0" smtClean="0">
                <a:latin typeface="Myriad Pro SemiExt" panose="020B0505030403020204" charset="0"/>
              </a:rPr>
              <a:t>m $LOG/*.log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0773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3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Exercícios, parte 3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61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79670" y="1132853"/>
            <a:ext cx="10537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endParaRPr lang="pt-BR" dirty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Criar um script chamado leianomes.sh , que solicita nomes.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Gravar o nome em um arquivo chamado nomes.txt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Apos cada nome digitado perguntar se quer encerrar o programa.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Ao encerrar o programa, agradecer e listar o nome do programa usado.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Emitir a listagem do arquivo de nomes.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>
                <a:latin typeface="Myriad Pro SemiExt" panose="020B0505030403020204" charset="0"/>
              </a:rPr>
              <a:t>Utilizar o VI para editar o arquivo: $ vi leianomes.sh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Myriad Pro SemiExt" panose="020B0505030403020204" charset="0"/>
            </a:endParaRPr>
          </a:p>
          <a:p>
            <a:r>
              <a:rPr lang="pt-BR" dirty="0" smtClean="0">
                <a:latin typeface="Myriad Pro SemiExt" panose="020B0505030403020204" charset="0"/>
              </a:rPr>
              <a:t>SOLUCAO:   Pode ser feito de varias maneiras...a seguir segue um exemplo:</a:t>
            </a:r>
          </a:p>
          <a:p>
            <a:pPr marL="342900" indent="-342900">
              <a:buFont typeface="+mj-lt"/>
              <a:buAutoNum type="arabicPeriod"/>
            </a:pPr>
            <a:endParaRPr lang="pt-BR" dirty="0" smtClean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Myriad Pro SemiExt" panose="020B0505030403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parte 3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8058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079670" y="1132853"/>
            <a:ext cx="105377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Myriad Pro SemiExt" panose="020B0505030403020204" charset="0"/>
              </a:rPr>
              <a:t>#! </a:t>
            </a:r>
            <a:r>
              <a:rPr lang="pt-BR" sz="2000" dirty="0">
                <a:latin typeface="Myriad Pro SemiExt" panose="020B0505030403020204" charset="0"/>
              </a:rPr>
              <a:t>/bin/sh</a:t>
            </a:r>
          </a:p>
          <a:p>
            <a:r>
              <a:rPr lang="pt-BR" sz="2000" dirty="0">
                <a:latin typeface="Myriad Pro SemiExt" panose="020B0505030403020204" charset="0"/>
              </a:rPr>
              <a:t>	fim=n</a:t>
            </a:r>
          </a:p>
          <a:p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while </a:t>
            </a:r>
            <a:r>
              <a:rPr lang="pt-BR" sz="2000" dirty="0">
                <a:latin typeface="Myriad Pro SemiExt" panose="020B0505030403020204" charset="0"/>
              </a:rPr>
              <a:t>[ "$fim" = n ]</a:t>
            </a:r>
          </a:p>
          <a:p>
            <a:r>
              <a:rPr lang="pt-BR" sz="2000" dirty="0">
                <a:latin typeface="Myriad Pro SemiExt" panose="020B0505030403020204" charset="0"/>
              </a:rPr>
              <a:t>	do</a:t>
            </a:r>
          </a:p>
          <a:p>
            <a:r>
              <a:rPr lang="pt-BR" sz="2000" dirty="0">
                <a:latin typeface="Myriad Pro SemiExt" panose="020B0505030403020204" charset="0"/>
              </a:rPr>
              <a:t>		echo "Digite um nome"</a:t>
            </a:r>
          </a:p>
          <a:p>
            <a:r>
              <a:rPr lang="pt-BR" sz="2000" dirty="0">
                <a:latin typeface="Myriad Pro SemiExt" panose="020B0505030403020204" charset="0"/>
              </a:rPr>
              <a:t>		read nome</a:t>
            </a:r>
          </a:p>
          <a:p>
            <a:r>
              <a:rPr lang="pt-BR" sz="2000" dirty="0">
                <a:latin typeface="Myriad Pro SemiExt" panose="020B0505030403020204" charset="0"/>
              </a:rPr>
              <a:t>		echo $nome &gt;&gt; nomes.txt</a:t>
            </a:r>
          </a:p>
          <a:p>
            <a:r>
              <a:rPr lang="pt-BR" sz="2000" dirty="0">
                <a:latin typeface="Myriad Pro SemiExt" panose="020B0505030403020204" charset="0"/>
              </a:rPr>
              <a:t>		echo "quer sair do programa: s ou n ?" </a:t>
            </a:r>
          </a:p>
          <a:p>
            <a:r>
              <a:rPr lang="pt-BR" sz="2000" dirty="0">
                <a:latin typeface="Myriad Pro SemiExt" panose="020B0505030403020204" charset="0"/>
              </a:rPr>
              <a:t>		read fim</a:t>
            </a:r>
          </a:p>
          <a:p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done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clear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echo "Obrigado por usar o " $0</a:t>
            </a:r>
          </a:p>
          <a:p>
            <a:r>
              <a:rPr lang="pt-BR" sz="2000" dirty="0">
                <a:latin typeface="Myriad Pro SemiExt" panose="020B0505030403020204" charset="0"/>
              </a:rPr>
              <a:t>echo</a:t>
            </a:r>
          </a:p>
          <a:p>
            <a:r>
              <a:rPr lang="pt-BR" sz="2000" dirty="0">
                <a:latin typeface="Myriad Pro SemiExt" panose="020B0505030403020204" charset="0"/>
              </a:rPr>
              <a:t>echo "A listagem dos nomes segue </a:t>
            </a:r>
            <a:r>
              <a:rPr lang="pt-BR" sz="2000" dirty="0" smtClean="0">
                <a:latin typeface="Myriad Pro SemiExt" panose="020B0505030403020204" charset="0"/>
              </a:rPr>
              <a:t>abaixo:"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cat </a:t>
            </a:r>
            <a:r>
              <a:rPr lang="pt-BR" sz="2000" dirty="0" smtClean="0">
                <a:latin typeface="Myriad Pro SemiExt" panose="020B0505030403020204" charset="0"/>
              </a:rPr>
              <a:t>nomes.txt</a:t>
            </a:r>
            <a:endParaRPr lang="pt-BR" sz="2000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parte 3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7974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01870" y="1437653"/>
            <a:ext cx="105377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Myriad Pro SemiExt" panose="020B0505030403020204" charset="0"/>
              </a:rPr>
              <a:t>Segue outra maneira mais eficiente, onde a propria variavel nome serve como finalizador do programa. Quando o nome for “exit”, o programa acaba.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#! </a:t>
            </a:r>
            <a:r>
              <a:rPr lang="pt-BR" sz="2000" dirty="0">
                <a:latin typeface="Myriad Pro SemiExt" panose="020B0505030403020204" charset="0"/>
              </a:rPr>
              <a:t>/</a:t>
            </a:r>
            <a:r>
              <a:rPr lang="pt-BR" sz="2000" dirty="0" smtClean="0">
                <a:latin typeface="Myriad Pro SemiExt" panose="020B0505030403020204" charset="0"/>
              </a:rPr>
              <a:t>bin/sh</a:t>
            </a:r>
          </a:p>
          <a:p>
            <a:r>
              <a:rPr lang="pt-BR" sz="2000" dirty="0">
                <a:latin typeface="Myriad Pro SemiExt" panose="020B0505030403020204" charset="0"/>
              </a:rPr>
              <a:t>echo "Digite </a:t>
            </a:r>
            <a:r>
              <a:rPr lang="pt-BR" sz="2000" dirty="0" smtClean="0">
                <a:latin typeface="Myriad Pro SemiExt" panose="020B0505030403020204" charset="0"/>
              </a:rPr>
              <a:t> nomes. Para sair digite exit"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	</a:t>
            </a:r>
            <a:r>
              <a:rPr lang="pt-BR" sz="2000" dirty="0" smtClean="0">
                <a:latin typeface="Myriad Pro SemiExt" panose="020B0505030403020204" charset="0"/>
              </a:rPr>
              <a:t>while </a:t>
            </a:r>
            <a:r>
              <a:rPr lang="pt-BR" sz="2000" dirty="0">
                <a:latin typeface="Myriad Pro SemiExt" panose="020B0505030403020204" charset="0"/>
              </a:rPr>
              <a:t>[ </a:t>
            </a:r>
            <a:r>
              <a:rPr lang="pt-BR" sz="2000" dirty="0" smtClean="0">
                <a:latin typeface="Myriad Pro SemiExt" panose="020B0505030403020204" charset="0"/>
              </a:rPr>
              <a:t>"$nome" != exit </a:t>
            </a:r>
            <a:r>
              <a:rPr lang="pt-BR" sz="2000" dirty="0">
                <a:latin typeface="Myriad Pro SemiExt" panose="020B0505030403020204" charset="0"/>
              </a:rPr>
              <a:t>]</a:t>
            </a:r>
          </a:p>
          <a:p>
            <a:r>
              <a:rPr lang="pt-BR" sz="2000" dirty="0">
                <a:latin typeface="Myriad Pro SemiExt" panose="020B0505030403020204" charset="0"/>
              </a:rPr>
              <a:t>	do</a:t>
            </a:r>
          </a:p>
          <a:p>
            <a:r>
              <a:rPr lang="pt-BR" sz="2000" dirty="0">
                <a:latin typeface="Myriad Pro SemiExt" panose="020B0505030403020204" charset="0"/>
              </a:rPr>
              <a:t>		</a:t>
            </a:r>
            <a:r>
              <a:rPr lang="pt-BR" sz="2000" dirty="0" smtClean="0">
                <a:latin typeface="Myriad Pro SemiExt" panose="020B0505030403020204" charset="0"/>
              </a:rPr>
              <a:t>read </a:t>
            </a:r>
            <a:r>
              <a:rPr lang="pt-BR" sz="2000" dirty="0">
                <a:latin typeface="Myriad Pro SemiExt" panose="020B0505030403020204" charset="0"/>
              </a:rPr>
              <a:t>nome</a:t>
            </a:r>
          </a:p>
          <a:p>
            <a:r>
              <a:rPr lang="pt-BR" sz="2000" dirty="0">
                <a:latin typeface="Myriad Pro SemiExt" panose="020B0505030403020204" charset="0"/>
              </a:rPr>
              <a:t>		echo $nome &gt;&gt; nomes.txt</a:t>
            </a:r>
          </a:p>
          <a:p>
            <a:r>
              <a:rPr lang="pt-BR" sz="2000" dirty="0">
                <a:latin typeface="Myriad Pro SemiExt" panose="020B0505030403020204" charset="0"/>
              </a:rPr>
              <a:t>		</a:t>
            </a:r>
            <a:r>
              <a:rPr lang="pt-BR" sz="2000" dirty="0" smtClean="0">
                <a:latin typeface="Myriad Pro SemiExt" panose="020B0505030403020204" charset="0"/>
              </a:rPr>
              <a:t>done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clear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echo "Obrigado por usar o " $0</a:t>
            </a:r>
          </a:p>
          <a:p>
            <a:r>
              <a:rPr lang="pt-BR" sz="2000" dirty="0">
                <a:latin typeface="Myriad Pro SemiExt" panose="020B0505030403020204" charset="0"/>
              </a:rPr>
              <a:t>echo</a:t>
            </a:r>
          </a:p>
          <a:p>
            <a:r>
              <a:rPr lang="pt-BR" sz="2000" dirty="0">
                <a:latin typeface="Myriad Pro SemiExt" panose="020B0505030403020204" charset="0"/>
              </a:rPr>
              <a:t>echo "A listagem dos nomes segue </a:t>
            </a:r>
            <a:r>
              <a:rPr lang="pt-BR" sz="2000" dirty="0" smtClean="0">
                <a:latin typeface="Myriad Pro SemiExt" panose="020B0505030403020204" charset="0"/>
              </a:rPr>
              <a:t>abaixo:"</a:t>
            </a:r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cat </a:t>
            </a:r>
            <a:r>
              <a:rPr lang="pt-BR" sz="2000" dirty="0" smtClean="0">
                <a:latin typeface="Myriad Pro SemiExt" panose="020B0505030403020204" charset="0"/>
              </a:rPr>
              <a:t>nomes.txt</a:t>
            </a:r>
            <a:endParaRPr lang="pt-BR" sz="2000" dirty="0"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3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 Exercicios, parte 3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492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469900"/>
            <a:ext cx="112649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Tópico 4</a:t>
            </a:r>
            <a:endParaRPr lang="pt-BR" sz="66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4</a:t>
            </a:r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 </a:t>
            </a:r>
            <a:r>
              <a:rPr lang="pt-BR" sz="4800" b="1" spc="-150" dirty="0">
                <a:solidFill>
                  <a:schemeClr val="bg1"/>
                </a:solidFill>
                <a:latin typeface="Myriad Pro SemiExt" panose="020B0505030403020204" pitchFamily="34" charset="0"/>
              </a:rPr>
              <a:t>O Sistema Operational Linux</a:t>
            </a:r>
          </a:p>
        </p:txBody>
      </p:sp>
    </p:spTree>
    <p:extLst>
      <p:ext uri="{BB962C8B-B14F-4D97-AF65-F5344CB8AC3E}">
        <p14:creationId xmlns:p14="http://schemas.microsoft.com/office/powerpoint/2010/main" val="241848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4.1 Escolhendo um Sistema Operacional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9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74870" y="1401210"/>
            <a:ext cx="10537715" cy="480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pt-BR" sz="2400" dirty="0">
                <a:latin typeface="Myriad Pro SemiExt" panose="020B0505030403020204" charset="0"/>
              </a:rPr>
              <a:t>Criado em 1991 por Linus Torwalds</a:t>
            </a:r>
          </a:p>
          <a:p>
            <a:pPr lvl="0">
              <a:lnSpc>
                <a:spcPct val="150000"/>
              </a:lnSpc>
            </a:pPr>
            <a:r>
              <a:rPr lang="pt-BR" sz="2400" dirty="0">
                <a:latin typeface="Myriad Pro SemiExt" panose="020B0505030403020204" charset="0"/>
              </a:rPr>
              <a:t>Multitarefa: Roda diversos programas ao mesmo tempo</a:t>
            </a:r>
          </a:p>
          <a:p>
            <a:pPr lvl="0">
              <a:lnSpc>
                <a:spcPct val="150000"/>
              </a:lnSpc>
            </a:pPr>
            <a:r>
              <a:rPr lang="pt-BR" sz="2400" dirty="0" smtClean="0">
                <a:latin typeface="Myriad Pro SemiExt" panose="020B0505030403020204" charset="0"/>
              </a:rPr>
              <a:t>Multiusuário</a:t>
            </a:r>
            <a:r>
              <a:rPr lang="pt-BR" sz="2400" dirty="0">
                <a:latin typeface="Myriad Pro SemiExt" panose="020B0505030403020204" charset="0"/>
              </a:rPr>
              <a:t>: diversos usuários conectados</a:t>
            </a:r>
          </a:p>
          <a:p>
            <a:pPr lvl="0">
              <a:lnSpc>
                <a:spcPct val="150000"/>
              </a:lnSpc>
            </a:pPr>
            <a:r>
              <a:rPr lang="pt-BR" sz="2400" dirty="0">
                <a:latin typeface="Myriad Pro SemiExt" panose="020B0505030403020204" charset="0"/>
              </a:rPr>
              <a:t>Suporte </a:t>
            </a:r>
            <a:r>
              <a:rPr lang="pt-BR" sz="2400" dirty="0" smtClean="0">
                <a:latin typeface="Myriad Pro SemiExt" panose="020B0505030403020204" charset="0"/>
              </a:rPr>
              <a:t>amplo a drivers </a:t>
            </a:r>
            <a:r>
              <a:rPr lang="pt-BR" sz="2400" dirty="0">
                <a:latin typeface="Myriad Pro SemiExt" panose="020B0505030403020204" charset="0"/>
              </a:rPr>
              <a:t>e dispositivos</a:t>
            </a:r>
          </a:p>
          <a:p>
            <a:pPr lvl="0">
              <a:lnSpc>
                <a:spcPct val="150000"/>
              </a:lnSpc>
            </a:pPr>
            <a:r>
              <a:rPr lang="pt-BR" sz="2400" dirty="0">
                <a:latin typeface="Myriad Pro SemiExt" panose="020B0505030403020204" charset="0"/>
              </a:rPr>
              <a:t>Consoles Virtuais: Vários </a:t>
            </a:r>
            <a:r>
              <a:rPr lang="pt-BR" sz="2400" dirty="0" smtClean="0">
                <a:latin typeface="Myriad Pro SemiExt" panose="020B0505030403020204" charset="0"/>
              </a:rPr>
              <a:t>terminais abertos, locais e remotos</a:t>
            </a:r>
            <a:endParaRPr lang="pt-BR" sz="2400" dirty="0">
              <a:latin typeface="Myriad Pro SemiExt" panose="020B0505030403020204" charset="0"/>
            </a:endParaRPr>
          </a:p>
          <a:p>
            <a:pPr lvl="0">
              <a:lnSpc>
                <a:spcPct val="150000"/>
              </a:lnSpc>
            </a:pPr>
            <a:r>
              <a:rPr lang="pt-BR" sz="2400" dirty="0">
                <a:latin typeface="Myriad Pro SemiExt" panose="020B0505030403020204" charset="0"/>
              </a:rPr>
              <a:t>Suporta </a:t>
            </a:r>
            <a:r>
              <a:rPr lang="pt-BR" sz="2400" dirty="0" smtClean="0">
                <a:latin typeface="Myriad Pro SemiExt" panose="020B0505030403020204" charset="0"/>
              </a:rPr>
              <a:t>Nuvem</a:t>
            </a:r>
            <a:endParaRPr lang="pt-BR" sz="2400" dirty="0">
              <a:latin typeface="Myriad Pro SemiExt" panose="020B0505030403020204" charset="0"/>
            </a:endParaRPr>
          </a:p>
          <a:p>
            <a:pPr lvl="0">
              <a:lnSpc>
                <a:spcPct val="150000"/>
              </a:lnSpc>
            </a:pPr>
            <a:r>
              <a:rPr lang="pt-BR" sz="2400" dirty="0" smtClean="0">
                <a:latin typeface="Myriad Pro SemiExt" panose="020B0505030403020204" charset="0"/>
              </a:rPr>
              <a:t>Suporte a Clusters</a:t>
            </a:r>
            <a:r>
              <a:rPr lang="pt-BR" sz="2400" dirty="0">
                <a:latin typeface="Myriad Pro SemiExt" panose="020B0505030403020204" charset="0"/>
              </a:rPr>
              <a:t> </a:t>
            </a:r>
            <a:r>
              <a:rPr lang="pt-BR" sz="2400" dirty="0" smtClean="0">
                <a:latin typeface="Myriad Pro SemiExt" panose="020B0505030403020204" charset="0"/>
              </a:rPr>
              <a:t>e Alta Disponibilidade</a:t>
            </a:r>
          </a:p>
          <a:p>
            <a:pPr lvl="0">
              <a:lnSpc>
                <a:spcPct val="150000"/>
              </a:lnSpc>
            </a:pPr>
            <a:r>
              <a:rPr lang="pt-BR" sz="2400" dirty="0" smtClean="0">
                <a:latin typeface="Myriad Pro SemiExt" panose="020B0505030403020204" charset="0"/>
              </a:rPr>
              <a:t>Suporta Virtualizacao</a:t>
            </a:r>
            <a:endParaRPr lang="pt-BR" sz="24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4" name="CaixaDeTexto 4"/>
          <p:cNvSpPr txBox="1"/>
          <p:nvPr/>
        </p:nvSpPr>
        <p:spPr>
          <a:xfrm>
            <a:off x="952670" y="600991"/>
            <a:ext cx="94359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1.1</a:t>
            </a:r>
            <a:r>
              <a:rPr lang="en-US" sz="2400" b="1" dirty="0" smtClean="0">
                <a:latin typeface="Myriad Pro SemiExt" panose="020B0505030403020204" charset="0"/>
              </a:rPr>
              <a:t>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Evolução do Linux e Sistemas Operacionais Populares</a:t>
            </a:r>
            <a:endParaRPr lang="pt-BR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  <a:p>
            <a:pPr lvl="0"/>
            <a:endParaRPr lang="en-US" sz="2200" b="1" spc="-143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5791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25670" y="1323353"/>
            <a:ext cx="105377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Windows</a:t>
            </a:r>
            <a:r>
              <a:rPr lang="pt-BR" sz="2000" dirty="0" smtClean="0">
                <a:latin typeface="Myriad Pro SemiExt" panose="020B0505030403020204" charset="0"/>
              </a:rPr>
              <a:t>: O Sistema operacional Windows cria um ambiente para que outros programas sejam executados. Ex: World, Excel, etc.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Linux</a:t>
            </a:r>
            <a:r>
              <a:rPr lang="pt-BR" sz="2000" dirty="0" smtClean="0">
                <a:latin typeface="Myriad Pro SemiExt" panose="020B0505030403020204" charset="0"/>
              </a:rPr>
              <a:t> – Ao mesmo tempo é um Sistema Operacional e um Nucleo (KERNEL. Possui licença GPL, multitasking e multitarefa. O Shell é um sistema interpretador de comandos. Possui tanto GUI como linha de comando.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MacOS</a:t>
            </a:r>
            <a:r>
              <a:rPr lang="pt-BR" sz="2000" dirty="0" smtClean="0">
                <a:latin typeface="Myriad Pro SemiExt" panose="020B0505030403020204" charset="0"/>
              </a:rPr>
              <a:t> – Sistema Operational padrão dos computadores Macintosh. Famoso por utilizar Icones que representam os icones do computador, como programas, pastas e documentos.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Android</a:t>
            </a:r>
            <a:r>
              <a:rPr lang="pt-BR" sz="2000" dirty="0" smtClean="0">
                <a:latin typeface="Myriad Pro SemiExt" panose="020B0505030403020204" charset="0"/>
              </a:rPr>
              <a:t> – Sistema de plataformas móveis.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MSdoS</a:t>
            </a:r>
            <a:r>
              <a:rPr lang="pt-BR" sz="2000" dirty="0" smtClean="0">
                <a:latin typeface="Myriad Pro SemiExt" panose="020B0505030403020204" charset="0"/>
              </a:rPr>
              <a:t> – Primeiro sistema da Microsoft utilizado no primeiro PC da IBM. É um Shell como o Linux.  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4.1 Escolhendo um  Sistema Operacional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3421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25670" y="1323353"/>
            <a:ext cx="105377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Critérios para decidir por um Sistema Operacional: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1 – Custos de licencas dos aplicativos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2 – Disponibilidade de Ferramentas e aplicativos obrigatórios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3- Nivel de conhecimento (skills) dos administradores e usuários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</p:txBody>
      </p:sp>
      <p:sp>
        <p:nvSpPr>
          <p:cNvPr id="3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4.1 Escolhendo um  Sistema Operacional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080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46270" y="1031878"/>
            <a:ext cx="10537715" cy="591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Ciclo de vida do LINUX: é dividido em 5 fases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Design (Desenho)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Develop (desenvolvimento)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Deploy (Lancamento)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Manage (Gerenciamento)</a:t>
            </a:r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 smtClean="0">
                <a:latin typeface="Myriad Pro SemiExt" panose="020B0505030403020204" charset="0"/>
              </a:rPr>
              <a:t>Retire (Aposentadoria)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Nomenclatura </a:t>
            </a:r>
            <a:r>
              <a:rPr lang="pt-BR" sz="2000" dirty="0">
                <a:latin typeface="Myriad Pro SemiExt" panose="020B0505030403020204" charset="0"/>
              </a:rPr>
              <a:t>da versao do </a:t>
            </a:r>
            <a:r>
              <a:rPr lang="pt-BR" sz="2000" dirty="0" smtClean="0">
                <a:latin typeface="Myriad Pro SemiExt" panose="020B0505030403020204" charset="0"/>
              </a:rPr>
              <a:t>Kernel Linux  </a:t>
            </a:r>
            <a:r>
              <a:rPr lang="pt-BR" sz="2000" dirty="0">
                <a:latin typeface="Myriad Pro SemiExt" panose="020B0505030403020204" charset="0"/>
              </a:rPr>
              <a:t>(A.B.C</a:t>
            </a:r>
            <a:r>
              <a:rPr lang="pt-BR" sz="2000" dirty="0" smtClean="0">
                <a:latin typeface="Myriad Pro SemiExt" panose="020B0505030403020204" charset="0"/>
              </a:rPr>
              <a:t>)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(A.B.C) -  </a:t>
            </a:r>
            <a:r>
              <a:rPr lang="pt-BR" sz="2000" dirty="0">
                <a:latin typeface="Myriad Pro SemiExt" panose="020B0505030403020204" charset="0"/>
              </a:rPr>
              <a:t>Numero da Versao</a:t>
            </a: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B – Kernel:  se for Par, Kernel estavel</a:t>
            </a:r>
            <a:r>
              <a:rPr lang="pt-BR" sz="2000" dirty="0">
                <a:latin typeface="Myriad Pro SemiExt" panose="020B0505030403020204" charset="0"/>
              </a:rPr>
              <a:t>, Impar </a:t>
            </a:r>
            <a:r>
              <a:rPr lang="pt-BR" sz="2000" dirty="0" smtClean="0">
                <a:latin typeface="Myriad Pro SemiExt" panose="020B0505030403020204" charset="0"/>
              </a:rPr>
              <a:t>desenvolvimento</a:t>
            </a:r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dirty="0" smtClean="0">
                <a:latin typeface="Myriad Pro SemiExt" panose="020B0505030403020204" charset="0"/>
              </a:rPr>
              <a:t>C -  Release: Par </a:t>
            </a:r>
            <a:r>
              <a:rPr lang="pt-BR" sz="2000" dirty="0">
                <a:latin typeface="Myriad Pro SemiExt" panose="020B0505030403020204" charset="0"/>
              </a:rPr>
              <a:t>Release estavel, Impar </a:t>
            </a:r>
            <a:r>
              <a:rPr lang="pt-BR" sz="2000" dirty="0" smtClean="0">
                <a:latin typeface="Myriad Pro SemiExt" panose="020B0505030403020204" charset="0"/>
              </a:rPr>
              <a:t>desenvolvimento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>
                <a:latin typeface="Myriad Pro SemiExt" panose="020B0505030403020204" charset="0"/>
              </a:rPr>
              <a:t>Versoes estaveis do UBUNTU: LTS (long Term Support)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683500" y="2669552"/>
            <a:ext cx="4254500" cy="2169147"/>
          </a:xfrm>
          <a:prstGeom prst="rect">
            <a:avLst/>
          </a:prstGeom>
        </p:spPr>
      </p:pic>
      <p:sp>
        <p:nvSpPr>
          <p:cNvPr id="7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4.1 Escolhendo um  Sistema Operacional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6771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4.2 Entendendo Hardware do Computador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5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3570" y="1285878"/>
            <a:ext cx="10537715" cy="622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Microprocessador</a:t>
            </a:r>
            <a:r>
              <a:rPr lang="pt-BR" sz="2000" dirty="0" smtClean="0">
                <a:latin typeface="Myriad Pro SemiExt" panose="020B0505030403020204" charset="0"/>
              </a:rPr>
              <a:t>: circuito </a:t>
            </a:r>
            <a:r>
              <a:rPr lang="pt-BR" sz="2000" dirty="0">
                <a:latin typeface="Myriad Pro SemiExt" panose="020B0505030403020204" charset="0"/>
              </a:rPr>
              <a:t>integrado que realiza as funções de cálculo e </a:t>
            </a:r>
            <a:r>
              <a:rPr lang="pt-BR" sz="2000" dirty="0" smtClean="0">
                <a:latin typeface="Myriad Pro SemiExt" panose="020B0505030403020204" charset="0"/>
              </a:rPr>
              <a:t>tomadas </a:t>
            </a:r>
            <a:r>
              <a:rPr lang="pt-BR" sz="2000" dirty="0">
                <a:latin typeface="Myriad Pro SemiExt" panose="020B0505030403020204" charset="0"/>
              </a:rPr>
              <a:t>de </a:t>
            </a:r>
            <a:r>
              <a:rPr lang="pt-BR" sz="2000" dirty="0" smtClean="0">
                <a:latin typeface="Myriad Pro SemiExt" panose="020B0505030403020204" charset="0"/>
              </a:rPr>
              <a:t>decisão. Quad Core, Octo Core. Clock (pulso de dados/s).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Memória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b="1" dirty="0">
                <a:latin typeface="Myriad Pro SemiExt" panose="020B0505030403020204" charset="0"/>
              </a:rPr>
              <a:t>RAM</a:t>
            </a:r>
            <a:r>
              <a:rPr lang="pt-BR" sz="2000" dirty="0" smtClean="0">
                <a:latin typeface="Myriad Pro SemiExt" panose="020B0505030403020204" charset="0"/>
              </a:rPr>
              <a:t> : </a:t>
            </a:r>
            <a:r>
              <a:rPr lang="pt-BR" sz="2000" dirty="0">
                <a:latin typeface="Myriad Pro SemiExt" panose="020B0505030403020204" charset="0"/>
              </a:rPr>
              <a:t>armazenados os dados referentes aos programas em </a:t>
            </a:r>
            <a:r>
              <a:rPr lang="pt-BR" sz="2000" dirty="0" smtClean="0">
                <a:latin typeface="Myriad Pro SemiExt" panose="020B0505030403020204" charset="0"/>
              </a:rPr>
              <a:t>execução. Apaga ao ser apagada.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BIOS</a:t>
            </a:r>
            <a:r>
              <a:rPr lang="pt-BR" sz="2000" dirty="0" smtClean="0">
                <a:latin typeface="Myriad Pro SemiExt" panose="020B0505030403020204" charset="0"/>
              </a:rPr>
              <a:t> – Programa que fica gravada em memória permanente  para inicialização do Hardware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Motherboard</a:t>
            </a:r>
            <a:r>
              <a:rPr lang="pt-BR" sz="2000" dirty="0" smtClean="0">
                <a:latin typeface="Myriad Pro SemiExt" panose="020B0505030403020204" charset="0"/>
              </a:rPr>
              <a:t> – Placa principal do computador. Nela fica a Bios, memorias e demais componentes.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Hard</a:t>
            </a:r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b="1" dirty="0">
                <a:latin typeface="Myriad Pro SemiExt" panose="020B0505030403020204" charset="0"/>
              </a:rPr>
              <a:t>Disk</a:t>
            </a:r>
            <a:r>
              <a:rPr lang="pt-BR" sz="2000" dirty="0">
                <a:latin typeface="Myriad Pro SemiExt" panose="020B0505030403020204" charset="0"/>
              </a:rPr>
              <a:t>: </a:t>
            </a:r>
            <a:r>
              <a:rPr lang="pt-BR" sz="2000" dirty="0" smtClean="0">
                <a:latin typeface="Myriad Pro SemiExt" panose="020B0505030403020204" charset="0"/>
              </a:rPr>
              <a:t> Disco Rigido, unidades </a:t>
            </a:r>
            <a:r>
              <a:rPr lang="pt-BR" sz="2000" dirty="0">
                <a:latin typeface="Myriad Pro SemiExt" panose="020B0505030403020204" charset="0"/>
              </a:rPr>
              <a:t>de </a:t>
            </a:r>
            <a:r>
              <a:rPr lang="pt-BR" sz="2000" dirty="0" smtClean="0">
                <a:latin typeface="Myriad Pro SemiExt" panose="020B0505030403020204" charset="0"/>
              </a:rPr>
              <a:t>armazenamento</a:t>
            </a:r>
            <a:r>
              <a:rPr lang="pt-BR" sz="2000" dirty="0">
                <a:latin typeface="Myriad Pro SemiExt" panose="020B0505030403020204" charset="0"/>
              </a:rPr>
              <a:t> </a:t>
            </a:r>
            <a:r>
              <a:rPr lang="pt-BR" sz="2000" dirty="0" smtClean="0">
                <a:latin typeface="Myriad Pro SemiExt" panose="020B0505030403020204" charset="0"/>
              </a:rPr>
              <a:t>permanente. (SATA/IDE)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RAM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b="1" dirty="0">
                <a:latin typeface="Myriad Pro SemiExt" panose="020B0505030403020204" charset="0"/>
              </a:rPr>
              <a:t>FLASH</a:t>
            </a:r>
            <a:r>
              <a:rPr lang="pt-BR" sz="2000" dirty="0" smtClean="0">
                <a:latin typeface="Myriad Pro SemiExt" panose="020B0505030403020204" charset="0"/>
              </a:rPr>
              <a:t>: Mantem os dados mesmo desligada. (pendrives, cartao de memoria)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i="1" dirty="0" smtClean="0">
                <a:latin typeface="Myriad Pro SemiExt" panose="020B0505030403020204" charset="0"/>
              </a:rPr>
              <a:t>SSD</a:t>
            </a:r>
            <a:r>
              <a:rPr lang="pt-BR" sz="2000" b="1" i="1" dirty="0">
                <a:latin typeface="Myriad Pro SemiExt" panose="020B0505030403020204" charset="0"/>
              </a:rPr>
              <a:t>: </a:t>
            </a:r>
            <a:r>
              <a:rPr lang="pt-BR" sz="2000" i="1" dirty="0">
                <a:latin typeface="Myriad Pro SemiExt" panose="020B0505030403020204" charset="0"/>
              </a:rPr>
              <a:t>Solid State </a:t>
            </a:r>
            <a:r>
              <a:rPr lang="pt-BR" sz="2000" i="1" dirty="0" smtClean="0">
                <a:latin typeface="Myriad Pro SemiExt" panose="020B0505030403020204" charset="0"/>
              </a:rPr>
              <a:t>Drive</a:t>
            </a:r>
            <a:r>
              <a:rPr lang="pt-BR" sz="2000" dirty="0" smtClean="0">
                <a:latin typeface="Myriad Pro SemiExt" panose="020B0505030403020204" charset="0"/>
              </a:rPr>
              <a:t>. </a:t>
            </a:r>
            <a:r>
              <a:rPr lang="pt-BR" sz="2000" dirty="0">
                <a:latin typeface="Myriad Pro SemiExt" panose="020B0505030403020204" charset="0"/>
              </a:rPr>
              <a:t>Um dispositivo composto por memória Flash, projetado para seu usado como substituto de um HD em um computador.</a:t>
            </a:r>
            <a:br>
              <a:rPr lang="pt-BR" sz="2000" dirty="0">
                <a:latin typeface="Myriad Pro SemiExt" panose="020B0505030403020204" charset="0"/>
              </a:rPr>
            </a:br>
            <a:endParaRPr lang="pt-BR" sz="2000" dirty="0">
              <a:latin typeface="Myriad Pro SemiExt" panose="020B0505030403020204" charset="0"/>
            </a:endParaRPr>
          </a:p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4.2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Entendendo Hardware do Computador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651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584369"/>
            <a:ext cx="10537715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Conexoes do Disco Rigido com a Placa mae:</a:t>
            </a:r>
          </a:p>
          <a:p>
            <a:pPr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SATA – Ligado diretamente na motherboard ou com cabos.. Permite HOT PLUG</a:t>
            </a:r>
          </a:p>
          <a:p>
            <a:pPr lvl="1"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lvl="1">
              <a:lnSpc>
                <a:spcPts val="2200"/>
              </a:lnSpc>
            </a:pPr>
            <a:r>
              <a:rPr lang="pt-BR" sz="2000" kern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Ext" panose="020B0505030403020204" charset="0"/>
              </a:rPr>
              <a:t>IDE – Ligado atravé de um cabo e permite até 4 HD´s</a:t>
            </a:r>
          </a:p>
          <a:p>
            <a:pPr marL="742950" lvl="1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marL="742950" lvl="1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4.2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 Entendendo Hardware do Computador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37" y="3013075"/>
            <a:ext cx="2828925" cy="1466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062" y="3059906"/>
            <a:ext cx="2649713" cy="1373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37" y="5324475"/>
            <a:ext cx="20002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400" y="1536700"/>
            <a:ext cx="112649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5400" b="1" spc="-150" dirty="0" smtClean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endParaRPr lang="pt-BR" sz="54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  <a:p>
            <a:r>
              <a:rPr lang="pt-BR" sz="4800" b="1" spc="-150" dirty="0" smtClean="0">
                <a:solidFill>
                  <a:schemeClr val="bg1"/>
                </a:solidFill>
                <a:latin typeface="Myriad Pro SemiExt" panose="020B0505030403020204" pitchFamily="34" charset="0"/>
              </a:rPr>
              <a:t>4.3 Onde os Dados São Armazenados</a:t>
            </a:r>
            <a:endParaRPr lang="pt-BR" sz="4800" b="1" spc="-150" dirty="0">
              <a:solidFill>
                <a:schemeClr val="bg1"/>
              </a:solidFill>
              <a:latin typeface="Myriad Pro SemiExt" panose="020B0505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9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297953"/>
            <a:ext cx="10537715" cy="434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Myriad Pro SemiExt" panose="020B0505030403020204" charset="0"/>
              </a:rPr>
              <a:t>Como ocorre o carregamento do Linux (BOOT SEQUENCE)</a:t>
            </a:r>
          </a:p>
          <a:p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b="1" dirty="0">
                <a:latin typeface="Myriad Pro SemiExt" panose="020B0505030403020204" charset="0"/>
              </a:rPr>
              <a:t>MBR</a:t>
            </a:r>
            <a:r>
              <a:rPr lang="pt-BR" sz="2000" dirty="0">
                <a:latin typeface="Myriad Pro SemiExt" panose="020B0505030403020204" charset="0"/>
              </a:rPr>
              <a:t>: Area de disco onde fica gravado o BootLoader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r>
              <a:rPr lang="pt-BR" sz="2000" b="1" dirty="0">
                <a:latin typeface="Myriad Pro SemiExt" panose="020B0505030403020204" charset="0"/>
              </a:rPr>
              <a:t>BootLoader</a:t>
            </a:r>
            <a:r>
              <a:rPr lang="pt-BR" sz="2000" dirty="0">
                <a:latin typeface="Myriad Pro SemiExt" panose="020B0505030403020204" charset="0"/>
              </a:rPr>
              <a:t>: P</a:t>
            </a:r>
            <a:r>
              <a:rPr lang="pt-BR" sz="2000" dirty="0" smtClean="0">
                <a:latin typeface="Myriad Pro SemiExt" panose="020B0505030403020204" charset="0"/>
              </a:rPr>
              <a:t>rograma </a:t>
            </a:r>
            <a:r>
              <a:rPr lang="pt-BR" sz="2000" dirty="0">
                <a:latin typeface="Myriad Pro SemiExt" panose="020B0505030403020204" charset="0"/>
              </a:rPr>
              <a:t>que carrega o Kernel em memória. </a:t>
            </a:r>
            <a:r>
              <a:rPr lang="pt-BR" sz="2000" dirty="0" smtClean="0">
                <a:latin typeface="Myriad Pro SemiExt" panose="020B0505030403020204" charset="0"/>
              </a:rPr>
              <a:t>Lilo ou Grub. O </a:t>
            </a:r>
            <a:r>
              <a:rPr lang="pt-BR" sz="2000" dirty="0">
                <a:latin typeface="Myriad Pro SemiExt" panose="020B0505030403020204" charset="0"/>
              </a:rPr>
              <a:t>Grub é mais </a:t>
            </a:r>
            <a:r>
              <a:rPr lang="pt-BR" sz="2000" dirty="0" smtClean="0">
                <a:latin typeface="Myriad Pro SemiExt" panose="020B0505030403020204" charset="0"/>
              </a:rPr>
              <a:t>poderoso pois permite </a:t>
            </a:r>
            <a:r>
              <a:rPr lang="pt-BR" sz="2000" dirty="0">
                <a:latin typeface="Myriad Pro SemiExt" panose="020B0505030403020204" charset="0"/>
              </a:rPr>
              <a:t>o Dual Boot</a:t>
            </a:r>
            <a:r>
              <a:rPr lang="pt-BR" sz="2000" dirty="0" smtClean="0">
                <a:latin typeface="Myriad Pro SemiExt" panose="020B0505030403020204" charset="0"/>
              </a:rPr>
              <a:t>.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b="1" dirty="0" smtClean="0">
                <a:latin typeface="Myriad Pro SemiExt" panose="020B0505030403020204" charset="0"/>
              </a:rPr>
              <a:t>Kernel: </a:t>
            </a:r>
            <a:r>
              <a:rPr lang="pt-BR" sz="2000" dirty="0" smtClean="0">
                <a:latin typeface="Myriad Pro SemiExt" panose="020B0505030403020204" charset="0"/>
              </a:rPr>
              <a:t> </a:t>
            </a:r>
            <a:r>
              <a:rPr lang="pt-BR" sz="2000" dirty="0">
                <a:latin typeface="Myriad Pro SemiExt" panose="020B0505030403020204" charset="0"/>
              </a:rPr>
              <a:t>chama o INIT, o programa pai. </a:t>
            </a: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r>
              <a:rPr lang="pt-BR" sz="2000" b="1" dirty="0" smtClean="0">
                <a:latin typeface="Myriad Pro SemiExt" panose="020B0505030403020204" charset="0"/>
              </a:rPr>
              <a:t>INIT</a:t>
            </a:r>
            <a:r>
              <a:rPr lang="pt-BR" sz="2000" dirty="0" smtClean="0">
                <a:latin typeface="Myriad Pro SemiExt" panose="020B0505030403020204" charset="0"/>
              </a:rPr>
              <a:t>: Programas que sao carregados durante o Boot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r>
              <a:rPr lang="pt-BR" sz="2000" b="1" dirty="0" smtClean="0">
                <a:latin typeface="Myriad Pro SemiExt" panose="020B0505030403020204" charset="0"/>
              </a:rPr>
              <a:t>* KERNEL </a:t>
            </a:r>
            <a:r>
              <a:rPr lang="pt-BR" sz="2000" b="1" dirty="0">
                <a:latin typeface="Myriad Pro SemiExt" panose="020B0505030403020204" charset="0"/>
              </a:rPr>
              <a:t>– </a:t>
            </a:r>
            <a:r>
              <a:rPr lang="pt-BR" sz="2000" dirty="0">
                <a:latin typeface="Myriad Pro SemiExt" panose="020B0505030403020204" charset="0"/>
              </a:rPr>
              <a:t>Programa que consiste em abstrair a interface do hardware, permitindo que</a:t>
            </a:r>
            <a:br>
              <a:rPr lang="pt-BR" sz="2000" dirty="0">
                <a:latin typeface="Myriad Pro SemiExt" panose="020B0505030403020204" charset="0"/>
              </a:rPr>
            </a:br>
            <a:r>
              <a:rPr lang="pt-BR" sz="2000" dirty="0">
                <a:latin typeface="Myriad Pro SemiExt" panose="020B0505030403020204" charset="0"/>
              </a:rPr>
              <a:t>processos utilizem este recurso concorrentemente, de forma segura e padronizada</a:t>
            </a: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sp>
        <p:nvSpPr>
          <p:cNvPr id="7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180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655777" y="1247153"/>
            <a:ext cx="105377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dirty="0">
                <a:latin typeface="Myriad Pro SemiExt" panose="020B0505030403020204" charset="0"/>
              </a:rPr>
              <a:t>Ordem do </a:t>
            </a:r>
            <a:r>
              <a:rPr lang="pt-BR" sz="2000" dirty="0" smtClean="0">
                <a:latin typeface="Myriad Pro SemiExt" panose="020B0505030403020204" charset="0"/>
              </a:rPr>
              <a:t>Carregamento do BOOT:</a:t>
            </a: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r>
              <a:rPr lang="pt-BR" sz="2000" dirty="0" smtClean="0">
                <a:latin typeface="Myriad Pro SemiExt" panose="020B0505030403020204" charset="0"/>
              </a:rPr>
              <a:t>BIOS </a:t>
            </a:r>
            <a:r>
              <a:rPr lang="pt-BR" sz="2000" dirty="0">
                <a:latin typeface="Myriad Pro SemiExt" panose="020B0505030403020204" charset="0"/>
              </a:rPr>
              <a:t>-&gt; MBR (MASTER BOOT| RECORD) -&gt; GRUB - &gt; Kernel - &gt; INIT</a:t>
            </a:r>
          </a:p>
        </p:txBody>
      </p:sp>
      <p:sp>
        <p:nvSpPr>
          <p:cNvPr id="7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7" y="1700212"/>
            <a:ext cx="8462963" cy="44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41470" y="1259853"/>
            <a:ext cx="1053771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000" dirty="0" smtClean="0">
                <a:latin typeface="Myriad Pro SemiExt" panose="020B0505030403020204" charset="0"/>
              </a:rPr>
              <a:t>Dispositivos de armazenamento: Discos Rigidos, DVD, Pendrive, Fitas</a:t>
            </a:r>
          </a:p>
          <a:p>
            <a:pPr lvl="1"/>
            <a:r>
              <a:rPr lang="pt-BR" sz="2000" dirty="0" smtClean="0">
                <a:latin typeface="Myriad Pro SemiExt" panose="020B0505030403020204" charset="0"/>
              </a:rPr>
              <a:t>Partiçoes:    Divisões que delimitam o sistema </a:t>
            </a:r>
            <a:r>
              <a:rPr lang="pt-BR" sz="2000" dirty="0">
                <a:latin typeface="Myriad Pro SemiExt" panose="020B0505030403020204" charset="0"/>
              </a:rPr>
              <a:t>de arquivos.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4"/>
            <a:r>
              <a:rPr lang="pt-BR" sz="2000" dirty="0" smtClean="0">
                <a:latin typeface="Myriad Pro SemiExt" panose="020B0505030403020204" charset="0"/>
              </a:rPr>
              <a:t>Permitem vários sistemas operacionais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>A identiﬁcação de discos rígidos no GNU/Linux é feita </a:t>
            </a:r>
            <a:r>
              <a:rPr lang="pt-BR" sz="2000" dirty="0" smtClean="0">
                <a:latin typeface="Myriad Pro SemiExt" panose="020B0505030403020204" charset="0"/>
              </a:rPr>
              <a:t>com devices:</a:t>
            </a: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endParaRPr lang="pt-BR" sz="2000" dirty="0">
              <a:latin typeface="Myriad Pro SemiExt" panose="020B0505030403020204" charset="0"/>
            </a:endParaRPr>
          </a:p>
          <a:p>
            <a:pPr lvl="1"/>
            <a:r>
              <a:rPr lang="pt-BR" sz="2000" dirty="0">
                <a:latin typeface="Myriad Pro SemiExt" panose="020B0505030403020204" charset="0"/>
              </a:rPr>
              <a:t/>
            </a:r>
            <a:br>
              <a:rPr lang="pt-BR" sz="2000" dirty="0">
                <a:latin typeface="Myriad Pro SemiExt" panose="020B0505030403020204" charset="0"/>
              </a:rPr>
            </a:br>
            <a:endParaRPr lang="pt-BR" sz="2000" dirty="0" smtClean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 lvl="0"/>
            <a:endParaRPr lang="pt-BR" sz="2000" dirty="0"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>
              <a:lnSpc>
                <a:spcPts val="2200"/>
              </a:lnSpc>
            </a:pPr>
            <a:endParaRPr lang="pt-BR" sz="2000" kern="1000" dirty="0" smtClean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/</a:t>
            </a:r>
            <a:r>
              <a:rPr lang="pt-BR" sz="2000" dirty="0">
                <a:latin typeface="Myriad Pro SemiExt" panose="020B0505030403020204" charset="0"/>
              </a:rPr>
              <a:t>dev/sda - Primeiro disco rígido na primeira controladora </a:t>
            </a:r>
            <a:endParaRPr lang="pt-BR" sz="2000" dirty="0" smtClean="0">
              <a:latin typeface="Myriad Pro SemiExt" panose="020B0505030403020204" charset="0"/>
            </a:endParaRPr>
          </a:p>
          <a:p>
            <a:pPr lvl="2"/>
            <a:r>
              <a:rPr lang="pt-BR" sz="2000" dirty="0" smtClean="0">
                <a:latin typeface="Myriad Pro SemiExt" panose="020B0505030403020204" charset="0"/>
              </a:rPr>
              <a:t>/</a:t>
            </a:r>
            <a:r>
              <a:rPr lang="pt-BR" sz="2000" dirty="0">
                <a:latin typeface="Myriad Pro SemiExt" panose="020B0505030403020204" charset="0"/>
              </a:rPr>
              <a:t>dev/sda1 - Primeira partição do primeiro disco rígido SCSI.</a:t>
            </a:r>
          </a:p>
          <a:p>
            <a:pPr lvl="2"/>
            <a:r>
              <a:rPr lang="pt-BR" sz="2000" dirty="0">
                <a:latin typeface="Myriad Pro SemiExt" panose="020B0505030403020204" charset="0"/>
              </a:rPr>
              <a:t>/dev/sda2 - Segunda partição do primeiro disco rígido SCSI.    </a:t>
            </a:r>
          </a:p>
          <a:p>
            <a:pPr lvl="2"/>
            <a:r>
              <a:rPr lang="pt-BR" sz="2000" dirty="0">
                <a:latin typeface="Myriad Pro SemiExt" panose="020B0505030403020204" charset="0"/>
              </a:rPr>
              <a:t>/dev/sdb - Segundo disco rígido na primeira controladora SCSI.    </a:t>
            </a:r>
          </a:p>
          <a:p>
            <a:pPr lvl="2"/>
            <a:r>
              <a:rPr lang="pt-BR" sz="2000" dirty="0">
                <a:latin typeface="Myriad Pro SemiExt" panose="020B0505030403020204" charset="0"/>
              </a:rPr>
              <a:t>/dev/sdb1 - Primeira partição do segundo disco rígido SCSI.</a:t>
            </a:r>
          </a:p>
          <a:p>
            <a:pPr>
              <a:lnSpc>
                <a:spcPts val="2200"/>
              </a:lnSpc>
            </a:pPr>
            <a:endParaRPr lang="pt-BR" sz="2000" kern="1000" dirty="0">
              <a:solidFill>
                <a:schemeClr val="tx1">
                  <a:lumMod val="65000"/>
                  <a:lumOff val="35000"/>
                </a:schemeClr>
              </a:solidFill>
              <a:latin typeface="Myriad Pro SemiExt" panose="020B0505030403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70" y="3026100"/>
            <a:ext cx="6570028" cy="1952625"/>
          </a:xfrm>
          <a:prstGeom prst="rect">
            <a:avLst/>
          </a:prstGeom>
        </p:spPr>
      </p:pic>
      <p:sp>
        <p:nvSpPr>
          <p:cNvPr id="7" name="CaixaDeTexto 4"/>
          <p:cNvSpPr txBox="1"/>
          <p:nvPr/>
        </p:nvSpPr>
        <p:spPr>
          <a:xfrm>
            <a:off x="1206670" y="600991"/>
            <a:ext cx="94359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4.3 </a:t>
            </a:r>
            <a:r>
              <a:rPr lang="pt-BR" sz="2200" b="1" spc="-143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Onde </a:t>
            </a:r>
            <a:r>
              <a:rPr lang="pt-BR" sz="2200" b="1" spc="-143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yriad Pro SemiExt"/>
                <a:ea typeface="DejaVu Sans"/>
              </a:rPr>
              <a:t>os Dados São Armazenados</a:t>
            </a:r>
            <a:endParaRPr lang="en-US" sz="2200" b="1" spc="-143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Myriad Pro SemiExt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22428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ipo_x0020_de_x0020_documento xmlns="9c1c5880-72a3-4cc4-9532-0fbe3327288e">Template Institucional</Tipo_x0020_de_x0020_documento>
    <Data_x0020_de_x0020_Vencimento xmlns="c26c4e6f-fccd-4c7a-8a4a-c921aa7bfe8e">2018-02-15T03:00:00+00:00</Data_x0020_de_x0020_Vencimento>
    <_dlc_DocId xmlns="edccf326-e06f-479b-a650-e39c778d8855">7ASJUQ24DV73-74-36</_dlc_DocId>
    <_dlc_DocIdUrl xmlns="edccf326-e06f-479b-a650-e39c778d8855">
      <Url>http://click.sondait.com.br/MarketingCorporativo/_layouts/DocIdRedir.aspx?ID=7ASJUQ24DV73-74-36</Url>
      <Description>7ASJUQ24DV73-74-36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Normativo" ma:contentTypeID="0x010100F79EAEF95C291D48A02DA69EFAF6319F" ma:contentTypeVersion="4" ma:contentTypeDescription="Adicione um novo Normativo" ma:contentTypeScope="" ma:versionID="15597fa3958fe4595f3d01f2e6b23c49">
  <xsd:schema xmlns:xsd="http://www.w3.org/2001/XMLSchema" xmlns:xs="http://www.w3.org/2001/XMLSchema" xmlns:p="http://schemas.microsoft.com/office/2006/metadata/properties" xmlns:ns2="c26c4e6f-fccd-4c7a-8a4a-c921aa7bfe8e" xmlns:ns3="edccf326-e06f-479b-a650-e39c778d8855" xmlns:ns4="9c1c5880-72a3-4cc4-9532-0fbe3327288e" targetNamespace="http://schemas.microsoft.com/office/2006/metadata/properties" ma:root="true" ma:fieldsID="67b8a92e81362bfe01a6ebb2fd970593" ns2:_="" ns3:_="" ns4:_="">
    <xsd:import namespace="c26c4e6f-fccd-4c7a-8a4a-c921aa7bfe8e"/>
    <xsd:import namespace="edccf326-e06f-479b-a650-e39c778d8855"/>
    <xsd:import namespace="9c1c5880-72a3-4cc4-9532-0fbe3327288e"/>
    <xsd:element name="properties">
      <xsd:complexType>
        <xsd:sequence>
          <xsd:element name="documentManagement">
            <xsd:complexType>
              <xsd:all>
                <xsd:element ref="ns2:Data_x0020_de_x0020_Vencimento"/>
                <xsd:element ref="ns3:_dlc_DocId" minOccurs="0"/>
                <xsd:element ref="ns3:_dlc_DocIdUrl" minOccurs="0"/>
                <xsd:element ref="ns3:_dlc_DocIdPersistId" minOccurs="0"/>
                <xsd:element ref="ns4:Tipo_x0020_de_x0020_document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6c4e6f-fccd-4c7a-8a4a-c921aa7bfe8e" elementFormDefault="qualified">
    <xsd:import namespace="http://schemas.microsoft.com/office/2006/documentManagement/types"/>
    <xsd:import namespace="http://schemas.microsoft.com/office/infopath/2007/PartnerControls"/>
    <xsd:element name="Data_x0020_de_x0020_Vencimento" ma:index="8" ma:displayName="Data de Vencimento" ma:format="DateTime" ma:internalName="Data_x0020_de_x0020_Vencimento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cf326-e06f-479b-a650-e39c778d8855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Valor da ID do Documento" ma:description="O valor da ID do documento atribuída a este item." ma:internalName="_dlc_DocId" ma:readOnly="true">
      <xsd:simpleType>
        <xsd:restriction base="dms:Text"/>
      </xsd:simpleType>
    </xsd:element>
    <xsd:element name="_dlc_DocIdUrl" ma:index="10" nillable="true" ma:displayName="ID do Documento" ma:description="Link permanente par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1c5880-72a3-4cc4-9532-0fbe3327288e" elementFormDefault="qualified">
    <xsd:import namespace="http://schemas.microsoft.com/office/2006/documentManagement/types"/>
    <xsd:import namespace="http://schemas.microsoft.com/office/infopath/2007/PartnerControls"/>
    <xsd:element name="Tipo_x0020_de_x0020_documento" ma:index="12" nillable="true" ma:displayName="Tipo de documento" ma:format="Dropdown" ma:internalName="Tipo_x0020_de_x0020_documento">
      <xsd:simpleType>
        <xsd:restriction base="dms:Choice">
          <xsd:enumeration value="Logotipo SONDA"/>
          <xsd:enumeration value="Template Institucional"/>
          <xsd:enumeration value="Apresentações Institucionais"/>
          <xsd:enumeration value="Materiais de Produtos"/>
          <xsd:enumeration value="Demais Materiais"/>
          <xsd:enumeration value="Business Cas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B8743F-E6B5-41EE-81F2-22ACD8C6DC7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8E2F40A-58EC-4302-8818-B560DAC59DE0}">
  <ds:schemaRefs>
    <ds:schemaRef ds:uri="9c1c5880-72a3-4cc4-9532-0fbe3327288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edccf326-e06f-479b-a650-e39c778d8855"/>
    <ds:schemaRef ds:uri="c26c4e6f-fccd-4c7a-8a4a-c921aa7bfe8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FA5950-DAB3-4308-87A6-24FC8DD2CA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6c4e6f-fccd-4c7a-8a4a-c921aa7bfe8e"/>
    <ds:schemaRef ds:uri="edccf326-e06f-479b-a650-e39c778d8855"/>
    <ds:schemaRef ds:uri="9c1c5880-72a3-4cc4-9532-0fbe332728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48EAC41-9AE4-477D-AB5B-8DC570F0BD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9538</Words>
  <Application>Microsoft Office PowerPoint</Application>
  <PresentationFormat>Widescreen</PresentationFormat>
  <Paragraphs>2084</Paragraphs>
  <Slides>151</Slides>
  <Notes>151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0" baseType="lpstr">
      <vt:lpstr>Myriad Pro Light Cond</vt:lpstr>
      <vt:lpstr>Myriad Pro</vt:lpstr>
      <vt:lpstr>Calibri</vt:lpstr>
      <vt:lpstr>DejaVu Sans</vt:lpstr>
      <vt:lpstr>Myriad Pro SemiExt</vt:lpstr>
      <vt:lpstr>Wingdings</vt:lpstr>
      <vt:lpstr>Arial</vt:lpstr>
      <vt:lpstr>Tahoma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124</cp:revision>
  <dcterms:created xsi:type="dcterms:W3CDTF">2017-01-30T11:37:33Z</dcterms:created>
  <dcterms:modified xsi:type="dcterms:W3CDTF">2017-11-08T14:47:41Z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0x010100F79EAEF95C291D48A02DA69EFAF6319F</vt:lpwstr>
  </property>
  <property fmtid="{D5CDD505-2E9C-101B-9397-08002B2CF9AE}" pid="3" name="_dlc_DocIdItemGuid">
    <vt:lpwstr>d3912526-4e25-49ca-bb0a-d5a5194c0a36</vt:lpwstr>
  </property>
</Properties>
</file>